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49" r:id="rId2"/>
    <p:sldId id="450" r:id="rId3"/>
    <p:sldId id="452" r:id="rId4"/>
    <p:sldId id="257" r:id="rId5"/>
    <p:sldId id="412" r:id="rId6"/>
    <p:sldId id="413" r:id="rId7"/>
    <p:sldId id="414" r:id="rId8"/>
    <p:sldId id="416" r:id="rId9"/>
    <p:sldId id="420" r:id="rId10"/>
    <p:sldId id="421" r:id="rId11"/>
    <p:sldId id="422" r:id="rId12"/>
    <p:sldId id="423" r:id="rId13"/>
    <p:sldId id="424" r:id="rId14"/>
    <p:sldId id="425" r:id="rId15"/>
    <p:sldId id="426" r:id="rId16"/>
    <p:sldId id="427" r:id="rId17"/>
    <p:sldId id="428" r:id="rId18"/>
    <p:sldId id="459" r:id="rId19"/>
    <p:sldId id="453" r:id="rId20"/>
    <p:sldId id="456" r:id="rId21"/>
    <p:sldId id="457" r:id="rId22"/>
    <p:sldId id="458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1386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AFAA7-82CA-400A-BCB0-32945EE7263A}" type="datetimeFigureOut">
              <a:rPr lang="ru-RU" smtClean="0"/>
              <a:pPr/>
              <a:t>12.03.2023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411B5-9C62-4F1A-A561-1CDF863A34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45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>
                <a:solidFill>
                  <a:prstClr val="black"/>
                </a:solidFill>
              </a:rPr>
              <a:pPr/>
              <a:t>1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1B878-3603-441A-97E6-384E9212908B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Заголовок, объект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7347A-7B21-4330-A618-7BC4C8BDDF7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het.colorado.edu/en/simulation/legacy/semiconducto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het.colorado.edu/en/simulation/legacy/conductiv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1828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5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ЭЛЕКТРОДИНАМИКА</a:t>
            </a:r>
            <a:endParaRPr lang="ru-RU" sz="5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486400"/>
            <a:ext cx="6400800" cy="8382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К.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P.Abduraxmanov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</a:p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M.F.Raxmatullaeva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ru-RU" sz="28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ru-RU" sz="4000" b="1" dirty="0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en-US" sz="4000" b="1" dirty="0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</a:t>
            </a:r>
            <a:r>
              <a:rPr lang="ru-RU" sz="4000" b="1" dirty="0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– </a:t>
            </a:r>
            <a:r>
              <a:rPr lang="en-US" sz="4000" b="1" dirty="0" err="1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ma’ruza</a:t>
            </a:r>
            <a:endParaRPr lang="ru-RU" sz="4000" b="1" dirty="0" smtClean="0">
              <a:ln w="11430"/>
              <a:solidFill>
                <a:prstClr val="black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FIZIKA KAFEDRASI</a:t>
            </a:r>
            <a:endParaRPr lang="ru-RU" b="1" dirty="0">
              <a:solidFill>
                <a:prstClr val="black"/>
              </a:solidFill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638800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ru-RU" sz="2800" b="1" dirty="0" smtClean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201</a:t>
            </a:r>
            <a:r>
              <a:rPr lang="en-US" sz="2800" b="1" dirty="0" smtClean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</a:t>
            </a:r>
            <a:endParaRPr lang="ru-RU" sz="2800" b="1" dirty="0">
              <a:ln w="1905"/>
              <a:solidFill>
                <a:prstClr val="black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819400" y="304800"/>
            <a:ext cx="6019800" cy="2438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endParaRPr lang="ru-RU" sz="4400" b="1" cap="all" dirty="0" smtClean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>
              <a:spcBef>
                <a:spcPct val="0"/>
              </a:spcBef>
              <a:defRPr/>
            </a:pPr>
            <a:endParaRPr lang="ru-RU" sz="4400" b="1" cap="all" dirty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44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QattIQ</a:t>
            </a:r>
            <a:r>
              <a:rPr lang="en-US" sz="44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4400" b="1" cap="all" dirty="0" err="1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jismlar</a:t>
            </a:r>
            <a:r>
              <a:rPr lang="en-US" sz="4400" b="1" cap="all" dirty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44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fizikasI</a:t>
            </a:r>
            <a:r>
              <a:rPr lang="en-US" sz="44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endParaRPr lang="ru-RU" sz="4400" b="1" cap="all" dirty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>
              <a:spcBef>
                <a:spcPct val="0"/>
              </a:spcBef>
              <a:defRPr/>
            </a:pPr>
            <a:endParaRPr lang="ru-RU" sz="4400" b="1" cap="all" dirty="0" smtClean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>
              <a:spcBef>
                <a:spcPct val="0"/>
              </a:spcBef>
              <a:defRPr/>
            </a:pPr>
            <a:endParaRPr lang="ru-RU" sz="4400" b="1" cap="all" dirty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5720" y="4643446"/>
            <a:ext cx="1905000" cy="9144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II</a:t>
            </a:r>
            <a:endParaRPr lang="ru-RU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1" descr="D:\АНИМАЦИИ\My Pictures\17072009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04800" y="3154057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9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1709728"/>
            <a:ext cx="8772556" cy="4886352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endParaRPr lang="ru-RU" dirty="0" smtClean="0"/>
          </a:p>
          <a:p>
            <a:pPr>
              <a:buFont typeface="Wingdings" pitchFamily="2" charset="2"/>
              <a:buNone/>
            </a:pPr>
            <a:endParaRPr lang="ru-RU" dirty="0" smtClean="0"/>
          </a:p>
          <a:p>
            <a:pPr>
              <a:buFont typeface="Wingdings" pitchFamily="2" charset="2"/>
              <a:buNone/>
            </a:pPr>
            <a:endParaRPr lang="ru-RU" dirty="0" smtClean="0"/>
          </a:p>
          <a:p>
            <a:r>
              <a:rPr lang="en-US" sz="2400" b="1" i="1" dirty="0" smtClean="0"/>
              <a:t>μ</a:t>
            </a:r>
            <a:r>
              <a:rPr lang="ru-RU" sz="2400" b="1" dirty="0" smtClean="0"/>
              <a:t> –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ximiyalıq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yaki</a:t>
            </a:r>
            <a:r>
              <a:rPr lang="en-US" sz="2400" b="1" dirty="0" smtClean="0"/>
              <a:t> Fermi </a:t>
            </a:r>
            <a:r>
              <a:rPr lang="en-US" sz="2400" b="1" dirty="0" err="1" smtClean="0"/>
              <a:t>qáddi</a:t>
            </a:r>
            <a:r>
              <a:rPr lang="en-US" sz="2400" b="1" dirty="0" smtClean="0"/>
              <a:t>,</a:t>
            </a:r>
            <a:endParaRPr lang="ru-RU" sz="2400" b="1" dirty="0" smtClean="0"/>
          </a:p>
          <a:p>
            <a:r>
              <a:rPr lang="en-US" sz="2400" b="1" i="1" dirty="0" err="1" smtClean="0"/>
              <a:t>m</a:t>
            </a:r>
            <a:r>
              <a:rPr lang="en-US" sz="2400" b="1" i="1" baseline="-25000" dirty="0" err="1" smtClean="0"/>
              <a:t>n</a:t>
            </a:r>
            <a:r>
              <a:rPr lang="ru-RU" sz="2400" b="1" i="1" baseline="-25000" dirty="0" smtClean="0"/>
              <a:t>   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ru-RU" sz="2400" b="1" i="1" dirty="0" smtClean="0"/>
              <a:t>  </a:t>
            </a:r>
            <a:r>
              <a:rPr lang="en-US" sz="2400" b="1" i="1" dirty="0" smtClean="0"/>
              <a:t>m</a:t>
            </a:r>
            <a:r>
              <a:rPr lang="en-US" sz="2400" b="1" i="1" baseline="-25000" dirty="0" smtClean="0"/>
              <a:t>p </a:t>
            </a:r>
            <a:r>
              <a:rPr lang="ru-RU" sz="2400" b="1" baseline="-25000" dirty="0" smtClean="0"/>
              <a:t>  </a:t>
            </a:r>
            <a:r>
              <a:rPr lang="ru-RU" sz="2400" b="1" dirty="0" smtClean="0"/>
              <a:t>- </a:t>
            </a:r>
            <a:r>
              <a:rPr lang="en-US" sz="2400" b="1" dirty="0" err="1" smtClean="0"/>
              <a:t>elektronlar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geweklerdiń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effektiv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massaları</a:t>
            </a:r>
            <a:r>
              <a:rPr lang="en-US" sz="2400" b="1" dirty="0" smtClean="0"/>
              <a:t>,</a:t>
            </a:r>
            <a:endParaRPr lang="ru-RU" sz="2400" b="1" dirty="0" smtClean="0"/>
          </a:p>
          <a:p>
            <a:r>
              <a:rPr lang="ru-RU" sz="2400" b="1" i="1" dirty="0" smtClean="0"/>
              <a:t>Е</a:t>
            </a:r>
            <a:r>
              <a:rPr lang="en-US" sz="2400" b="1" i="1" baseline="-25000" dirty="0" smtClean="0"/>
              <a:t>g</a:t>
            </a:r>
            <a:r>
              <a:rPr lang="ru-RU" sz="2400" b="1" i="1" baseline="-25000" dirty="0" smtClean="0"/>
              <a:t> </a:t>
            </a:r>
            <a:r>
              <a:rPr lang="ru-RU" sz="2400" b="1" dirty="0" smtClean="0"/>
              <a:t> - </a:t>
            </a:r>
            <a:r>
              <a:rPr lang="en-US" sz="2400" b="1" dirty="0" err="1" smtClean="0"/>
              <a:t>qadaǵan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keńligi</a:t>
            </a:r>
            <a:r>
              <a:rPr lang="en-US" sz="2400" b="1" dirty="0" smtClean="0"/>
              <a:t>,</a:t>
            </a:r>
            <a:endParaRPr lang="ru-RU" sz="2400" b="1" dirty="0" smtClean="0"/>
          </a:p>
          <a:p>
            <a:r>
              <a:rPr lang="en-US" sz="2400" b="1" i="1" dirty="0" smtClean="0"/>
              <a:t>h</a:t>
            </a:r>
            <a:r>
              <a:rPr lang="ru-RU" sz="2400" b="1" dirty="0" smtClean="0"/>
              <a:t>  - </a:t>
            </a:r>
            <a:r>
              <a:rPr lang="en-US" sz="2400" b="1" dirty="0" smtClean="0"/>
              <a:t>Plank </a:t>
            </a:r>
            <a:r>
              <a:rPr lang="en-US" sz="2400" b="1" dirty="0" err="1" smtClean="0"/>
              <a:t>turaqlısı</a:t>
            </a:r>
            <a:r>
              <a:rPr lang="en-US" sz="2400" b="1" dirty="0" smtClean="0"/>
              <a:t>,</a:t>
            </a:r>
            <a:endParaRPr lang="ru-RU" sz="2400" b="1" dirty="0" smtClean="0"/>
          </a:p>
          <a:p>
            <a:r>
              <a:rPr lang="en-US" sz="2400" b="1" i="1" dirty="0" smtClean="0"/>
              <a:t>k</a:t>
            </a:r>
            <a:r>
              <a:rPr lang="en-US" sz="2400" b="1" dirty="0" smtClean="0"/>
              <a:t> </a:t>
            </a:r>
            <a:r>
              <a:rPr lang="ru-RU" sz="2400" b="1" dirty="0" smtClean="0"/>
              <a:t> -  </a:t>
            </a:r>
            <a:r>
              <a:rPr lang="en-US" sz="2400" b="1" dirty="0" err="1" smtClean="0"/>
              <a:t>Bolcman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turaqlısı</a:t>
            </a:r>
            <a:r>
              <a:rPr lang="en-US" sz="2400" b="1" dirty="0" smtClean="0"/>
              <a:t>,</a:t>
            </a:r>
            <a:endParaRPr lang="ru-RU" sz="2400" b="1" dirty="0" smtClean="0"/>
          </a:p>
          <a:p>
            <a:r>
              <a:rPr lang="ru-RU" sz="2400" b="1" i="1" dirty="0" smtClean="0"/>
              <a:t>Т</a:t>
            </a:r>
            <a:r>
              <a:rPr lang="en-US" sz="2400" b="1" i="1" dirty="0" smtClean="0"/>
              <a:t> </a:t>
            </a:r>
            <a:r>
              <a:rPr lang="ru-RU" sz="2400" b="1" dirty="0" smtClean="0"/>
              <a:t>- 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</a:t>
            </a:r>
            <a:r>
              <a:rPr lang="en-US" sz="2400" b="1" dirty="0" smtClean="0"/>
              <a:t>.</a:t>
            </a:r>
            <a:endParaRPr lang="ru-RU" sz="2400" b="1" dirty="0" smtClean="0"/>
          </a:p>
          <a:p>
            <a:pPr>
              <a:buFont typeface="Wingdings" pitchFamily="2" charset="2"/>
              <a:buNone/>
            </a:pPr>
            <a:endParaRPr lang="ru-RU" dirty="0" smtClean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211952" y="1840006"/>
            <a:ext cx="4717766" cy="13573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19064" y="1840006"/>
            <a:ext cx="4071960" cy="13573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76" name="Заголовок 1"/>
          <p:cNvSpPr>
            <a:spLocks noGrp="1"/>
          </p:cNvSpPr>
          <p:nvPr>
            <p:ph type="title"/>
          </p:nvPr>
        </p:nvSpPr>
        <p:spPr>
          <a:xfrm>
            <a:off x="228576" y="104792"/>
            <a:ext cx="8777336" cy="151444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en-US" sz="2700" b="1" dirty="0" err="1" smtClean="0">
                <a:solidFill>
                  <a:schemeClr val="tx1"/>
                </a:solidFill>
              </a:rPr>
              <a:t>Joqarıdaǵı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funkciyanıń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sheshimi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ótkizgishlik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zonasındaǵı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elektronlar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hám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valent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zonasındaǵı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gewekler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koncentraciyalarınıń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ańlatpaların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beredi</a:t>
            </a:r>
            <a:r>
              <a:rPr lang="en-US" sz="2700" b="1" dirty="0" smtClean="0">
                <a:solidFill>
                  <a:schemeClr val="tx1"/>
                </a:solidFill>
              </a:rPr>
              <a:t>.</a:t>
            </a:r>
            <a:r>
              <a:rPr lang="ru-RU" sz="2700" b="1" dirty="0" smtClean="0">
                <a:solidFill>
                  <a:schemeClr val="tx1"/>
                </a:solidFill>
              </a:rPr>
              <a:t> 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 smtClean="0"/>
          </a:p>
        </p:txBody>
      </p:sp>
      <p:sp>
        <p:nvSpPr>
          <p:cNvPr id="30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710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716906"/>
              </p:ext>
            </p:extLst>
          </p:nvPr>
        </p:nvGraphicFramePr>
        <p:xfrm>
          <a:off x="428596" y="1857364"/>
          <a:ext cx="3940206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Формула" r:id="rId4" imgW="1777680" imgH="520560" progId="Equation.3">
                  <p:embed/>
                </p:oleObj>
              </mc:Choice>
              <mc:Fallback>
                <p:oleObj name="Формула" r:id="rId4" imgW="1777680" imgH="520560" progId="Equation.3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96" y="1857364"/>
                        <a:ext cx="3940206" cy="1236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4495800" y="1905000"/>
          <a:ext cx="44704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Формула" r:id="rId6" imgW="2044700" imgH="558800" progId="Equation.3">
                  <p:embed/>
                </p:oleObj>
              </mc:Choice>
              <mc:Fallback>
                <p:oleObj name="Формула" r:id="rId6" imgW="2044700" imgH="558800" progId="Equation.3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905000"/>
                        <a:ext cx="44704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0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576" y="304800"/>
            <a:ext cx="8686848" cy="6200792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2800" b="1" dirty="0" smtClean="0"/>
          </a:p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b="1" dirty="0" err="1" smtClean="0"/>
              <a:t>Juwmaq</a:t>
            </a:r>
            <a:r>
              <a:rPr lang="ru-RU" b="1" dirty="0" smtClean="0"/>
              <a:t>:</a:t>
            </a:r>
            <a:r>
              <a:rPr lang="ru-RU" dirty="0" smtClean="0"/>
              <a:t>   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ru-RU" sz="2800" dirty="0" smtClean="0"/>
              <a:t> 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b="1" dirty="0" smtClean="0"/>
              <a:t>Fermi </a:t>
            </a:r>
            <a:r>
              <a:rPr lang="en-US" sz="2400" b="1" dirty="0" err="1" smtClean="0"/>
              <a:t>qáddi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ortasındaǵı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keńeyiwi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sol </a:t>
            </a:r>
            <a:r>
              <a:rPr lang="en-US" sz="2400" b="1" dirty="0" err="1" smtClean="0"/>
              <a:t>zonaǵa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tiyisli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tasıwshılar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koncentraciyaları</a:t>
            </a:r>
            <a:r>
              <a:rPr lang="en-US" sz="2400" b="1" dirty="0" smtClean="0"/>
              <a:t> (</a:t>
            </a:r>
            <a:r>
              <a:rPr lang="en-US" sz="2400" b="1" i="1" dirty="0" smtClean="0"/>
              <a:t>n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</a:t>
            </a:r>
            <a:r>
              <a:rPr lang="en-US" sz="2400" b="1" dirty="0" smtClean="0"/>
              <a:t>) </a:t>
            </a:r>
            <a:r>
              <a:rPr lang="en-US" sz="2400" b="1" dirty="0" err="1" smtClean="0"/>
              <a:t>kemeyip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baradı</a:t>
            </a:r>
            <a:r>
              <a:rPr lang="en-US" sz="2400" b="1" dirty="0" smtClean="0"/>
              <a:t>.</a:t>
            </a:r>
            <a:endParaRPr lang="ru-RU" sz="2400" b="1" dirty="0" smtClean="0"/>
          </a:p>
          <a:p>
            <a:pPr marL="0" indent="0" algn="ctr">
              <a:lnSpc>
                <a:spcPct val="80000"/>
              </a:lnSpc>
              <a:buNone/>
            </a:pPr>
            <a:endParaRPr lang="uz-Cyrl-UZ" sz="2400" b="1" dirty="0" smtClean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2400" b="1" dirty="0" err="1" smtClean="0"/>
              <a:t>Menshikli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yarım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generaciyası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rekombinaciyası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procesleri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nátiyjesinde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yaǵniy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valent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zonasındaǵı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elektronnıń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valent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gewekler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nátiyjesinde</a:t>
            </a:r>
            <a:r>
              <a:rPr lang="en-US" sz="2400" b="1" dirty="0" smtClean="0"/>
              <a:t>, </a:t>
            </a:r>
            <a:r>
              <a:rPr lang="en-US" sz="2400" b="1" i="1" dirty="0" err="1" smtClean="0"/>
              <a:t>qálegen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temperaturalarda</a:t>
            </a:r>
            <a:r>
              <a:rPr lang="uz-Cyrl-UZ" sz="2400" b="1" i="1" dirty="0" smtClean="0"/>
              <a:t> </a:t>
            </a:r>
            <a:r>
              <a:rPr lang="ru-RU" sz="2400" b="1" i="1" dirty="0" err="1" smtClean="0"/>
              <a:t>n</a:t>
            </a:r>
            <a:r>
              <a:rPr lang="en-US" sz="2400" b="1" i="1" baseline="-25000" dirty="0" err="1" smtClean="0"/>
              <a:t>i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elektronlar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ru-RU" sz="2400" b="1" i="1" dirty="0" smtClean="0"/>
              <a:t>p</a:t>
            </a:r>
            <a:r>
              <a:rPr lang="en-US" sz="2400" b="1" i="1" baseline="-25000" dirty="0" err="1" smtClean="0"/>
              <a:t>i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geweklerdiń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salmaqlılıqtaǵı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koncentraciyaları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ornatıladı</a:t>
            </a:r>
            <a:r>
              <a:rPr lang="en-US" sz="2400" b="1" dirty="0" smtClean="0"/>
              <a:t> </a:t>
            </a:r>
            <a:r>
              <a:rPr lang="ru-RU" sz="2400" b="1" i="1" dirty="0" smtClean="0"/>
              <a:t>n</a:t>
            </a:r>
            <a:r>
              <a:rPr lang="en-US" sz="2400" b="1" i="1" baseline="-25000" dirty="0" err="1" smtClean="0"/>
              <a:t>i</a:t>
            </a:r>
            <a:r>
              <a:rPr lang="ru-RU" sz="2400" b="1" dirty="0" smtClean="0"/>
              <a:t> = </a:t>
            </a:r>
            <a:r>
              <a:rPr lang="ru-RU" sz="2400" b="1" i="1" dirty="0" err="1" smtClean="0"/>
              <a:t>p</a:t>
            </a:r>
            <a:r>
              <a:rPr lang="en-US" sz="2400" b="1" i="1" baseline="-25000" dirty="0" err="1" smtClean="0"/>
              <a:t>i</a:t>
            </a:r>
            <a:r>
              <a:rPr lang="ru-RU" sz="2400" b="1" i="1" baseline="-25000" dirty="0" smtClean="0"/>
              <a:t> </a:t>
            </a:r>
            <a:r>
              <a:rPr lang="ru-RU" sz="2400" b="1" baseline="-25000" dirty="0" smtClean="0"/>
              <a:t>.</a:t>
            </a:r>
            <a:endParaRPr lang="ru-RU" sz="2400" b="1" dirty="0" smtClean="0"/>
          </a:p>
          <a:p>
            <a:pPr marL="0" indent="0"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2800" dirty="0" smtClean="0"/>
          </a:p>
          <a:p>
            <a:pPr marL="0" indent="0" algn="just" eaLnBrk="1" hangingPunct="1">
              <a:lnSpc>
                <a:spcPct val="80000"/>
              </a:lnSpc>
            </a:pPr>
            <a:endParaRPr lang="en-US" sz="2800" dirty="0" smtClean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2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2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1314432" y="1619240"/>
            <a:ext cx="6334160" cy="152400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28576" y="352408"/>
            <a:ext cx="8686848" cy="6048392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Font typeface="Wingdings" pitchFamily="2" charset="2"/>
              <a:buNone/>
            </a:pPr>
            <a:endParaRPr lang="ru-RU" sz="2400" b="1" dirty="0" smtClean="0"/>
          </a:p>
          <a:p>
            <a:pPr algn="ctr">
              <a:buFont typeface="Wingdings" pitchFamily="2" charset="2"/>
              <a:buNone/>
            </a:pPr>
            <a:endParaRPr lang="ru-RU" sz="2400" b="1" dirty="0" smtClean="0"/>
          </a:p>
          <a:p>
            <a:pPr algn="ctr">
              <a:buFont typeface="Wingdings" pitchFamily="2" charset="2"/>
              <a:buNone/>
            </a:pPr>
            <a:endParaRPr lang="ru-RU" sz="2400" b="1" dirty="0" smtClean="0"/>
          </a:p>
          <a:p>
            <a:pPr algn="ctr">
              <a:buFont typeface="Wingdings" pitchFamily="2" charset="2"/>
              <a:buNone/>
            </a:pPr>
            <a:endParaRPr lang="ru-RU" sz="2400" b="1" dirty="0" smtClean="0"/>
          </a:p>
          <a:p>
            <a:pPr algn="ctr">
              <a:buFont typeface="Wingdings" pitchFamily="2" charset="2"/>
              <a:buNone/>
            </a:pPr>
            <a:endParaRPr lang="ru-RU" sz="2400" b="1" dirty="0" smtClean="0"/>
          </a:p>
          <a:p>
            <a:pPr algn="ctr">
              <a:buFont typeface="Wingdings" pitchFamily="2" charset="2"/>
              <a:buNone/>
            </a:pPr>
            <a:endParaRPr lang="ru-RU" sz="2400" b="1" dirty="0" smtClean="0"/>
          </a:p>
          <a:p>
            <a:pPr algn="ctr">
              <a:buFont typeface="Wingdings" pitchFamily="2" charset="2"/>
              <a:buNone/>
            </a:pPr>
            <a:endParaRPr lang="ru-RU" sz="2400" b="1" dirty="0" smtClean="0"/>
          </a:p>
          <a:p>
            <a:pPr algn="ctr">
              <a:buFont typeface="Wingdings" pitchFamily="2" charset="2"/>
              <a:buNone/>
            </a:pPr>
            <a:r>
              <a:rPr lang="en-US" b="1" dirty="0" err="1" smtClean="0"/>
              <a:t>menshikli</a:t>
            </a:r>
            <a:r>
              <a:rPr lang="en-US" b="1" dirty="0" smtClean="0"/>
              <a:t> </a:t>
            </a:r>
            <a:r>
              <a:rPr lang="en-US" b="1" dirty="0" err="1" smtClean="0"/>
              <a:t>yarım</a:t>
            </a:r>
            <a:r>
              <a:rPr lang="en-US" b="1" dirty="0" smtClean="0"/>
              <a:t> </a:t>
            </a:r>
            <a:r>
              <a:rPr lang="en-US" b="1" dirty="0" err="1" smtClean="0"/>
              <a:t>ótkizgishlerde</a:t>
            </a:r>
            <a:r>
              <a:rPr lang="en-US" b="1" dirty="0" smtClean="0"/>
              <a:t> </a:t>
            </a:r>
            <a:r>
              <a:rPr lang="en-US" b="1" dirty="0" err="1" smtClean="0"/>
              <a:t>belgilengen</a:t>
            </a:r>
            <a:r>
              <a:rPr lang="en-US" b="1" dirty="0" smtClean="0"/>
              <a:t> </a:t>
            </a:r>
          </a:p>
          <a:p>
            <a:pPr algn="ctr">
              <a:buFont typeface="Wingdings" pitchFamily="2" charset="2"/>
              <a:buNone/>
            </a:pPr>
            <a:r>
              <a:rPr lang="en-US" b="1" i="1" dirty="0" smtClean="0"/>
              <a:t>T – </a:t>
            </a:r>
            <a:r>
              <a:rPr lang="en-US" b="1" i="1" dirty="0" err="1" smtClean="0"/>
              <a:t>temperatura</a:t>
            </a:r>
            <a:r>
              <a:rPr lang="en-US" b="1" dirty="0" smtClean="0"/>
              <a:t> </a:t>
            </a:r>
            <a:r>
              <a:rPr lang="en-US" b="1" dirty="0" err="1" smtClean="0"/>
              <a:t>ushın</a:t>
            </a:r>
            <a:r>
              <a:rPr lang="en-US" b="1" dirty="0" smtClean="0"/>
              <a:t> </a:t>
            </a:r>
            <a:r>
              <a:rPr lang="en-US" b="1" dirty="0" err="1" smtClean="0"/>
              <a:t>elektronlar</a:t>
            </a:r>
            <a:r>
              <a:rPr lang="en-US" b="1" dirty="0" smtClean="0"/>
              <a:t> </a:t>
            </a:r>
            <a:r>
              <a:rPr lang="en-US" b="1" dirty="0" err="1" smtClean="0"/>
              <a:t>hám</a:t>
            </a:r>
            <a:r>
              <a:rPr lang="en-US" b="1" dirty="0" smtClean="0"/>
              <a:t> </a:t>
            </a:r>
            <a:r>
              <a:rPr lang="en-US" b="1" dirty="0" err="1" smtClean="0"/>
              <a:t>gewekler</a:t>
            </a:r>
            <a:r>
              <a:rPr lang="en-US" b="1" dirty="0" smtClean="0"/>
              <a:t> </a:t>
            </a:r>
            <a:r>
              <a:rPr lang="en-US" b="1" dirty="0" err="1" smtClean="0"/>
              <a:t>koncentraciyalarınıń</a:t>
            </a:r>
            <a:r>
              <a:rPr lang="en-US" b="1" dirty="0" smtClean="0"/>
              <a:t> </a:t>
            </a:r>
            <a:r>
              <a:rPr lang="en-US" b="1" dirty="0" err="1" smtClean="0"/>
              <a:t>kóbeymesi</a:t>
            </a:r>
            <a:r>
              <a:rPr lang="en-US" b="1" dirty="0" smtClean="0"/>
              <a:t> </a:t>
            </a:r>
            <a:r>
              <a:rPr lang="en-US" b="1" dirty="0" err="1" smtClean="0"/>
              <a:t>turaqlı</a:t>
            </a:r>
            <a:r>
              <a:rPr lang="en-US" b="1" dirty="0" smtClean="0"/>
              <a:t> </a:t>
            </a:r>
            <a:r>
              <a:rPr lang="en-US" b="1" dirty="0" err="1" smtClean="0"/>
              <a:t>shama</a:t>
            </a:r>
            <a:r>
              <a:rPr lang="en-US" b="1" dirty="0" smtClean="0"/>
              <a:t>.</a:t>
            </a:r>
            <a:endParaRPr lang="ru-RU" b="1" dirty="0" smtClean="0"/>
          </a:p>
          <a:p>
            <a:pPr algn="ctr">
              <a:buFont typeface="Wingdings" pitchFamily="2" charset="2"/>
              <a:buNone/>
            </a:pPr>
            <a:endParaRPr lang="ru-RU" b="1" dirty="0" smtClean="0"/>
          </a:p>
          <a:p>
            <a:pPr algn="ctr">
              <a:buFont typeface="Wingdings" pitchFamily="2" charset="2"/>
              <a:buNone/>
            </a:pPr>
            <a:endParaRPr lang="ru-RU" b="1" dirty="0" smtClean="0"/>
          </a:p>
          <a:p>
            <a:pPr algn="ctr">
              <a:buFont typeface="Wingdings" pitchFamily="2" charset="2"/>
              <a:buNone/>
            </a:pPr>
            <a:endParaRPr lang="ru-RU" b="1" dirty="0" smtClean="0"/>
          </a:p>
          <a:p>
            <a:pPr algn="ctr">
              <a:buFont typeface="Wingdings" pitchFamily="2" charset="2"/>
              <a:buNone/>
            </a:pPr>
            <a:endParaRPr lang="ru-RU" dirty="0" smtClean="0"/>
          </a:p>
          <a:p>
            <a:endParaRPr lang="ru-RU" dirty="0" smtClean="0"/>
          </a:p>
        </p:txBody>
      </p:sp>
      <p:sp>
        <p:nvSpPr>
          <p:cNvPr id="410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758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806975"/>
              </p:ext>
            </p:extLst>
          </p:nvPr>
        </p:nvGraphicFramePr>
        <p:xfrm>
          <a:off x="1425575" y="1709738"/>
          <a:ext cx="6000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Формула" r:id="rId4" imgW="2158920" imgH="469800" progId="Equation.3">
                  <p:embed/>
                </p:oleObj>
              </mc:Choice>
              <mc:Fallback>
                <p:oleObj name="Формула" r:id="rId4" imgW="2158920" imgH="469800" progId="Equation.3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1709738"/>
                        <a:ext cx="600075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2128824" y="4786320"/>
            <a:ext cx="4614888" cy="13573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96" name="Содержимое 7"/>
          <p:cNvSpPr>
            <a:spLocks noGrp="1"/>
          </p:cNvSpPr>
          <p:nvPr>
            <p:ph sz="half" idx="1"/>
          </p:nvPr>
        </p:nvSpPr>
        <p:spPr>
          <a:xfrm>
            <a:off x="228576" y="261920"/>
            <a:ext cx="8686848" cy="6319856"/>
          </a:xfrm>
          <a:ln w="38100">
            <a:solidFill>
              <a:srgbClr val="002060"/>
            </a:solidFill>
          </a:ln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uz-Cyrl-UZ" sz="28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2800" b="1" i="1" dirty="0" smtClean="0"/>
              <a:t>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ru-RU" sz="2800" b="1" dirty="0" smtClean="0"/>
              <a:t> </a:t>
            </a:r>
            <a:r>
              <a:rPr lang="ru-RU" sz="2800" b="1" i="1" dirty="0" err="1" smtClean="0"/>
              <a:t>р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ańlatpaların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teńlestirip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tómendegige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iye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bolamız</a:t>
            </a:r>
            <a:r>
              <a:rPr lang="en-US" sz="2800" b="1" dirty="0" smtClean="0"/>
              <a:t>:</a:t>
            </a:r>
            <a:r>
              <a:rPr lang="ru-RU" sz="2800" b="1" dirty="0" smtClean="0"/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  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800" b="1" dirty="0" err="1" smtClean="0"/>
              <a:t>bul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teńlemeni</a:t>
            </a:r>
            <a:r>
              <a:rPr lang="ru-RU" sz="2800" b="1" dirty="0" smtClean="0"/>
              <a:t>   </a:t>
            </a:r>
            <a:r>
              <a:rPr lang="en-US" sz="2800" b="1" i="1" dirty="0" smtClean="0"/>
              <a:t>μ</a:t>
            </a:r>
            <a:r>
              <a:rPr lang="ru-RU" sz="2800" b="1" dirty="0" smtClean="0"/>
              <a:t>  </a:t>
            </a:r>
            <a:r>
              <a:rPr lang="en-US" sz="2800" b="1" dirty="0" err="1" smtClean="0"/>
              <a:t>ge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qarata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sheship</a:t>
            </a:r>
            <a:r>
              <a:rPr lang="en-US" sz="2800" b="1" dirty="0" smtClean="0"/>
              <a:t>, Fermi </a:t>
            </a:r>
            <a:r>
              <a:rPr lang="en-US" sz="2800" b="1" dirty="0" err="1" smtClean="0"/>
              <a:t>qáddi</a:t>
            </a:r>
            <a:r>
              <a:rPr lang="en-US" sz="2800" b="1" dirty="0" smtClean="0"/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800" b="1" dirty="0" err="1" smtClean="0"/>
              <a:t>halatın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anıqlawshı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ańlatpaǵa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iye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bolamız</a:t>
            </a:r>
            <a:endParaRPr lang="ru-RU" sz="2800" b="1" dirty="0" smtClean="0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319064" y="1800216"/>
          <a:ext cx="86502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" name="Формула" r:id="rId4" imgW="3340100" imgH="558800" progId="Equation.3">
                  <p:embed/>
                </p:oleObj>
              </mc:Choice>
              <mc:Fallback>
                <p:oleObj name="Формула" r:id="rId4" imgW="3340100" imgH="558800" progId="Equation.3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64" y="1800216"/>
                        <a:ext cx="8650288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2219312" y="4786320"/>
          <a:ext cx="39465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" name="Формула" r:id="rId6" imgW="1397000" imgH="457200" progId="Equation.3">
                  <p:embed/>
                </p:oleObj>
              </mc:Choice>
              <mc:Fallback>
                <p:oleObj name="Формула" r:id="rId6" imgW="1397000" imgH="457200" progId="Equation.3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12" y="4786320"/>
                        <a:ext cx="3946525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3214680" y="804848"/>
            <a:ext cx="2714640" cy="10858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61920"/>
            <a:ext cx="8610600" cy="621508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endParaRPr lang="ru-RU" sz="2800" i="1" dirty="0" smtClean="0"/>
          </a:p>
          <a:p>
            <a:pPr algn="ctr" eaLnBrk="1" hangingPunct="1">
              <a:buFont typeface="Wingdings" pitchFamily="2" charset="2"/>
              <a:buNone/>
            </a:pPr>
            <a:endParaRPr lang="ru-RU" sz="2800" i="1" dirty="0" smtClean="0"/>
          </a:p>
          <a:p>
            <a:pPr algn="ctr" eaLnBrk="1" hangingPunct="1">
              <a:buFont typeface="Wingdings" pitchFamily="2" charset="2"/>
              <a:buNone/>
            </a:pPr>
            <a:endParaRPr lang="ru-RU" sz="2800" i="1" dirty="0" smtClean="0"/>
          </a:p>
          <a:p>
            <a:pPr algn="ctr" eaLnBrk="1" hangingPunct="1">
              <a:buFont typeface="Wingdings" pitchFamily="2" charset="2"/>
              <a:buNone/>
            </a:pPr>
            <a:endParaRPr lang="ru-RU" sz="2800" i="1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ru-RU" sz="2800" b="1" i="1" dirty="0" smtClean="0"/>
              <a:t>Т</a:t>
            </a:r>
            <a:r>
              <a:rPr lang="en-US" sz="2800" b="1" i="1" dirty="0" smtClean="0"/>
              <a:t> </a:t>
            </a:r>
            <a:r>
              <a:rPr lang="ru-RU" sz="2800" b="1" i="1" dirty="0" smtClean="0"/>
              <a:t>=</a:t>
            </a:r>
            <a:r>
              <a:rPr lang="en-US" sz="2800" b="1" i="1" dirty="0" smtClean="0"/>
              <a:t> </a:t>
            </a:r>
            <a:r>
              <a:rPr lang="ru-RU" sz="2800" b="1" i="1" dirty="0" smtClean="0"/>
              <a:t>0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absolyut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temperaturada</a:t>
            </a:r>
            <a:r>
              <a:rPr lang="en-US" sz="2800" b="1" dirty="0" smtClean="0"/>
              <a:t>: </a:t>
            </a:r>
            <a:endParaRPr lang="ru-RU" sz="2800" b="1" dirty="0" smtClean="0"/>
          </a:p>
          <a:p>
            <a:pPr marL="0" indent="0" algn="ctr">
              <a:buNone/>
            </a:pPr>
            <a:r>
              <a:rPr lang="en-US" sz="2800" b="1" dirty="0" smtClean="0"/>
              <a:t>Fermi </a:t>
            </a:r>
            <a:r>
              <a:rPr lang="en-US" sz="2800" b="1" dirty="0" err="1" smtClean="0"/>
              <a:t>qáddi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qadaǵan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etilgen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zonanıń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ortasında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jaylasadı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</a:p>
          <a:p>
            <a:pPr algn="ctr">
              <a:buNone/>
            </a:pPr>
            <a:r>
              <a:rPr lang="en-US" sz="2800" b="1" dirty="0" err="1" smtClean="0"/>
              <a:t>Temperatura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artıwı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menen</a:t>
            </a:r>
            <a:r>
              <a:rPr lang="en-US" sz="2800" b="1" dirty="0" smtClean="0"/>
              <a:t>:</a:t>
            </a:r>
            <a:endParaRPr lang="ru-RU" sz="2800" b="1" dirty="0" smtClean="0"/>
          </a:p>
          <a:p>
            <a:pPr algn="ctr">
              <a:buNone/>
            </a:pPr>
            <a:r>
              <a:rPr lang="en-US" sz="2800" b="1" i="1" dirty="0" smtClean="0"/>
              <a:t>	m</a:t>
            </a:r>
            <a:r>
              <a:rPr lang="en-US" sz="2800" b="1" i="1" baseline="-25000" dirty="0" smtClean="0"/>
              <a:t>p </a:t>
            </a:r>
            <a:r>
              <a:rPr lang="en-US" sz="2800" b="1" baseline="-25000" dirty="0" smtClean="0"/>
              <a:t> </a:t>
            </a:r>
            <a:r>
              <a:rPr lang="ru-RU" sz="2800" b="1" dirty="0" smtClean="0"/>
              <a:t>&gt;</a:t>
            </a:r>
            <a:r>
              <a:rPr lang="ru-RU" sz="2800" b="1" baseline="-25000" dirty="0" smtClean="0"/>
              <a:t> </a:t>
            </a:r>
            <a:r>
              <a:rPr lang="en-US" sz="2800" b="1" i="1" dirty="0" err="1" smtClean="0"/>
              <a:t>m</a:t>
            </a:r>
            <a:r>
              <a:rPr lang="en-US" sz="2800" b="1" i="1" baseline="-25000" dirty="0" err="1" smtClean="0"/>
              <a:t>n</a:t>
            </a:r>
            <a:r>
              <a:rPr lang="ru-RU" sz="2800" b="1" i="1" baseline="-25000" dirty="0" smtClean="0"/>
              <a:t> </a:t>
            </a:r>
            <a:r>
              <a:rPr lang="en-US" sz="2800" b="1" dirty="0" err="1" smtClean="0"/>
              <a:t>bolǵanda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ótkizgishlik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zonanıń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túbine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umtıladı</a:t>
            </a:r>
            <a:r>
              <a:rPr lang="en-US" sz="2800" b="1" dirty="0" smtClean="0"/>
              <a:t>,</a:t>
            </a:r>
            <a:r>
              <a:rPr lang="ru-RU" sz="2800" b="1" dirty="0" smtClean="0"/>
              <a:t> </a:t>
            </a:r>
            <a:r>
              <a:rPr lang="en-US" sz="2800" b="1" i="1" dirty="0" smtClean="0"/>
              <a:t>m</a:t>
            </a:r>
            <a:r>
              <a:rPr lang="en-US" sz="2800" b="1" i="1" baseline="-25000" dirty="0" smtClean="0"/>
              <a:t>p </a:t>
            </a:r>
            <a:r>
              <a:rPr lang="en-US" sz="2800" b="1" baseline="-25000" dirty="0" smtClean="0"/>
              <a:t> </a:t>
            </a:r>
            <a:r>
              <a:rPr lang="ru-RU" sz="2800" b="1" dirty="0" smtClean="0"/>
              <a:t>&lt; </a:t>
            </a:r>
            <a:r>
              <a:rPr lang="en-US" sz="2800" b="1" i="1" dirty="0" err="1" smtClean="0"/>
              <a:t>m</a:t>
            </a:r>
            <a:r>
              <a:rPr lang="en-US" sz="2800" b="1" i="1" baseline="-25000" dirty="0" err="1" smtClean="0"/>
              <a:t>n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bolǵanda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valent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zonanıń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tóbesine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umtıladı</a:t>
            </a:r>
            <a:r>
              <a:rPr lang="en-US" sz="2800" b="1" dirty="0" smtClean="0"/>
              <a:t>.</a:t>
            </a:r>
            <a:endParaRPr lang="ru-RU" sz="2800" b="1" dirty="0" smtClean="0"/>
          </a:p>
          <a:p>
            <a:pPr eaLnBrk="1" hangingPunct="1">
              <a:buFont typeface="Wingdings" pitchFamily="2" charset="2"/>
              <a:buNone/>
            </a:pPr>
            <a:endParaRPr lang="ru-RU" sz="2800" dirty="0" smtClean="0"/>
          </a:p>
          <a:p>
            <a:pPr eaLnBrk="1" hangingPunct="1">
              <a:buFont typeface="Wingdings" pitchFamily="2" charset="2"/>
              <a:buNone/>
            </a:pPr>
            <a:endParaRPr lang="ru-RU" sz="2800" dirty="0" smtClean="0"/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3848096" y="985824"/>
          <a:ext cx="142875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Формула" r:id="rId4" imgW="622030" imgH="393529" progId="Equation.3">
                  <p:embed/>
                </p:oleObj>
              </mc:Choice>
              <mc:Fallback>
                <p:oleObj name="Формула" r:id="rId4" imgW="622030" imgH="393529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096" y="985824"/>
                        <a:ext cx="1428750" cy="909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1042968" y="2433632"/>
            <a:ext cx="6877088" cy="1538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309800" y="895336"/>
            <a:ext cx="4343424" cy="10858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43" name="Содержимое 5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9600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2400" b="1" dirty="0" smtClean="0"/>
              <a:t>Fermi </a:t>
            </a:r>
            <a:r>
              <a:rPr lang="en-US" sz="2400" b="1" dirty="0" err="1" smtClean="0"/>
              <a:t>qáddi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ańlatpasın</a:t>
            </a:r>
            <a:endParaRPr lang="ru-RU" sz="2400" b="1" dirty="0" smtClean="0"/>
          </a:p>
          <a:p>
            <a:pPr eaLnBrk="1" hangingPunct="1"/>
            <a:endParaRPr lang="ru-RU" sz="2800" dirty="0" smtClean="0"/>
          </a:p>
          <a:p>
            <a:pPr eaLnBrk="1" hangingPunct="1"/>
            <a:endParaRPr lang="ru-RU" sz="2800" dirty="0" smtClean="0"/>
          </a:p>
          <a:p>
            <a:pPr algn="ctr" eaLnBrk="1" hangingPunct="1">
              <a:buFont typeface="Wingdings" pitchFamily="2" charset="2"/>
              <a:buNone/>
            </a:pPr>
            <a:endParaRPr lang="en-US" sz="500" b="1" i="1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2400" b="1" i="1" dirty="0" smtClean="0"/>
              <a:t>n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ańlatpalarına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qoysaq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tómendegige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bolamız</a:t>
            </a:r>
            <a:r>
              <a:rPr lang="en-US" sz="2400" b="1" dirty="0" smtClean="0"/>
              <a:t>:</a:t>
            </a:r>
            <a:endParaRPr lang="ru-RU" sz="2400" b="1" i="1" dirty="0" smtClean="0"/>
          </a:p>
          <a:p>
            <a:pPr eaLnBrk="1" hangingPunct="1">
              <a:buFont typeface="Wingdings" pitchFamily="2" charset="2"/>
              <a:buNone/>
            </a:pPr>
            <a:endParaRPr lang="ru-RU" sz="2800" i="1" dirty="0" smtClean="0"/>
          </a:p>
          <a:p>
            <a:pPr eaLnBrk="1" hangingPunct="1">
              <a:buFont typeface="Wingdings" pitchFamily="2" charset="2"/>
              <a:buNone/>
            </a:pPr>
            <a:endParaRPr lang="ru-RU" sz="2800" i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800" i="1" dirty="0" smtClean="0"/>
              <a:t> </a:t>
            </a:r>
            <a:endParaRPr lang="ru-RU" sz="28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ru-RU" sz="2800" dirty="0" smtClean="0"/>
              <a:t>  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ańlatpada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menshikli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yarım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ótkizgishlerde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tasıwshılardıń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salmaqlılıqtaǵı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koncentraciyaları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yarım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qadaǵan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keńligi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ǵárezliligi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kórinip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turıptı</a:t>
            </a:r>
            <a:r>
              <a:rPr lang="en-US" sz="2400" b="1" dirty="0" smtClean="0"/>
              <a:t>.</a:t>
            </a:r>
            <a:r>
              <a:rPr lang="ru-RU" sz="2400" b="1" dirty="0" smtClean="0"/>
              <a:t>  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2762240" y="895336"/>
          <a:ext cx="32496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4" name="Формула" r:id="rId4" imgW="1397000" imgH="457200" progId="Equation.3">
                  <p:embed/>
                </p:oleObj>
              </mc:Choice>
              <mc:Fallback>
                <p:oleObj name="Формула" r:id="rId4" imgW="1397000" imgH="457200" progId="Equation.3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40" y="895336"/>
                        <a:ext cx="3249613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1201755" y="2343144"/>
          <a:ext cx="65373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5" name="Формула" r:id="rId6" imgW="2514600" imgH="647700" progId="Equation.3">
                  <p:embed/>
                </p:oleObj>
              </mc:Choice>
              <mc:Fallback>
                <p:oleObj name="Формула" r:id="rId6" imgW="2514600" imgH="647700" progId="Equation.3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55" y="2343144"/>
                        <a:ext cx="653732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76" y="171432"/>
            <a:ext cx="8686848" cy="99536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sz="2800" b="1" dirty="0" smtClean="0">
                <a:solidFill>
                  <a:schemeClr val="bg2"/>
                </a:solidFill>
              </a:rPr>
              <a:t/>
            </a:r>
            <a:br>
              <a:rPr lang="ru-RU" sz="2800" b="1" dirty="0" smtClean="0">
                <a:solidFill>
                  <a:schemeClr val="bg2"/>
                </a:solidFill>
              </a:rPr>
            </a:br>
            <a:r>
              <a:rPr lang="en-US" sz="3100" b="1" dirty="0" err="1" smtClean="0">
                <a:solidFill>
                  <a:schemeClr val="tx1"/>
                </a:solidFill>
              </a:rPr>
              <a:t>Yarım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ótkizgishtiń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menshikli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ótkizgishligi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hám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salıstırmalı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qarsılıǵınıń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temperaturaǵa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ǵárezlilik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sızılmaları</a:t>
            </a:r>
            <a:r>
              <a:rPr lang="ru-RU" sz="3100" b="1" dirty="0" smtClean="0">
                <a:solidFill>
                  <a:schemeClr val="tx1"/>
                </a:solidFill>
              </a:rPr>
              <a:t> </a:t>
            </a:r>
            <a:r>
              <a:rPr lang="ru-RU" sz="3100" dirty="0" smtClean="0"/>
              <a:t/>
            </a:r>
            <a:br>
              <a:rPr lang="ru-RU" sz="3100" dirty="0" smtClean="0"/>
            </a:br>
            <a:endParaRPr lang="ru-RU" sz="3100" dirty="0" smtClean="0"/>
          </a:p>
        </p:txBody>
      </p:sp>
      <p:pic>
        <p:nvPicPr>
          <p:cNvPr id="5" name="Содержимое 4" descr="3467.jp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828800" y="1295400"/>
            <a:ext cx="5181600" cy="27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152400" y="4191000"/>
            <a:ext cx="8763000" cy="243840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 b="1" dirty="0" err="1" smtClean="0"/>
              <a:t>Temperatura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artıwı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ótkizgishliktiń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ósiwi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yarım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xarakterli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qásiyeti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</a:p>
          <a:p>
            <a:pPr algn="ctr">
              <a:buFont typeface="Wingdings" pitchFamily="2" charset="2"/>
              <a:buNone/>
            </a:pPr>
            <a:endParaRPr lang="ru-RU" sz="2400" b="1" dirty="0" smtClean="0"/>
          </a:p>
          <a:p>
            <a:pPr algn="ctr"/>
            <a:r>
              <a:rPr lang="en-US" sz="2400" b="1" i="1" dirty="0" err="1" smtClean="0"/>
              <a:t>Yarım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ótkizgishtiń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salıstırmalı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qarsılıǵı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artıwı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eksponencial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kemeyip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baradı</a:t>
            </a:r>
            <a:r>
              <a:rPr lang="en-US" sz="2400" b="1" dirty="0" smtClean="0"/>
              <a:t>.</a:t>
            </a:r>
            <a:endParaRPr lang="ru-RU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19064" y="457200"/>
            <a:ext cx="8520136" cy="541020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Font typeface="Wingdings" pitchFamily="2" charset="2"/>
              <a:buNone/>
            </a:pPr>
            <a:r>
              <a:rPr lang="ru-RU" b="1" dirty="0" smtClean="0"/>
              <a:t> </a:t>
            </a:r>
            <a:r>
              <a:rPr lang="en-US" sz="2800" b="1" dirty="0" err="1" smtClean="0"/>
              <a:t>Mısal</a:t>
            </a:r>
            <a:r>
              <a:rPr lang="ru-RU" sz="2800" b="1" dirty="0" smtClean="0"/>
              <a:t>:</a:t>
            </a:r>
          </a:p>
          <a:p>
            <a:pPr algn="just">
              <a:buFont typeface="Wingdings" pitchFamily="2" charset="2"/>
              <a:buNone/>
            </a:pPr>
            <a:r>
              <a:rPr lang="ru-RU" dirty="0" smtClean="0"/>
              <a:t>  		 </a:t>
            </a:r>
            <a:r>
              <a:rPr lang="en-US" sz="2800" b="1" dirty="0" err="1" smtClean="0"/>
              <a:t>Qadaǵan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etilgen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zonanıń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keńligin</a:t>
            </a:r>
            <a:r>
              <a:rPr lang="en-US" sz="2800" b="1" dirty="0" smtClean="0"/>
              <a:t> 1,12 </a:t>
            </a:r>
            <a:r>
              <a:rPr lang="en-US" sz="2800" b="1" i="1" dirty="0" err="1" smtClean="0"/>
              <a:t>eV</a:t>
            </a:r>
            <a:r>
              <a:rPr lang="en-US" sz="2800" b="1" i="1" dirty="0" smtClean="0"/>
              <a:t> </a:t>
            </a:r>
            <a:r>
              <a:rPr lang="en-US" sz="2800" b="1" dirty="0" smtClean="0"/>
              <a:t>(</a:t>
            </a:r>
            <a:r>
              <a:rPr lang="en-US" sz="2800" b="1" dirty="0" err="1" smtClean="0"/>
              <a:t>Kremniy</a:t>
            </a:r>
            <a:r>
              <a:rPr lang="en-US" sz="2800" b="1" dirty="0" smtClean="0"/>
              <a:t>)den 0,08 </a:t>
            </a:r>
            <a:r>
              <a:rPr lang="en-US" sz="2800" b="1" i="1" dirty="0" err="1" smtClean="0"/>
              <a:t>eV</a:t>
            </a:r>
            <a:r>
              <a:rPr lang="en-US" sz="2800" b="1" i="1" dirty="0" smtClean="0"/>
              <a:t> </a:t>
            </a:r>
            <a:r>
              <a:rPr lang="en-US" sz="2800" b="1" dirty="0" smtClean="0"/>
              <a:t>(</a:t>
            </a:r>
            <a:r>
              <a:rPr lang="en-US" sz="2800" b="1" dirty="0" err="1" smtClean="0"/>
              <a:t>Qalay</a:t>
            </a:r>
            <a:r>
              <a:rPr lang="en-US" sz="2800" b="1" dirty="0" smtClean="0"/>
              <a:t>)</a:t>
            </a:r>
            <a:r>
              <a:rPr lang="en-US" sz="2800" b="1" dirty="0" err="1" smtClean="0"/>
              <a:t>ǵa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shekem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kemeytirilse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xana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temperaturasında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elektronlardıń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koncentraciyası</a:t>
            </a:r>
            <a:r>
              <a:rPr lang="en-US" sz="2800" b="1" dirty="0" smtClean="0"/>
              <a:t>             9 </a:t>
            </a:r>
            <a:r>
              <a:rPr lang="en-US" sz="2800" b="1" dirty="0" err="1" smtClean="0"/>
              <a:t>tártipke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asadı</a:t>
            </a:r>
            <a:r>
              <a:rPr lang="en-US" sz="2800" b="1" dirty="0" smtClean="0"/>
              <a:t>. </a:t>
            </a:r>
            <a:endParaRPr lang="ru-RU" sz="2800" b="1" i="1" dirty="0" smtClean="0"/>
          </a:p>
          <a:p>
            <a:pPr algn="just">
              <a:buFont typeface="Wingdings" pitchFamily="2" charset="2"/>
              <a:buNone/>
            </a:pPr>
            <a:r>
              <a:rPr lang="ru-RU" sz="2800" b="1" dirty="0" smtClean="0"/>
              <a:t>   		</a:t>
            </a:r>
          </a:p>
          <a:p>
            <a:pPr algn="just">
              <a:buFont typeface="Wingdings" pitchFamily="2" charset="2"/>
              <a:buNone/>
            </a:pPr>
            <a:r>
              <a:rPr lang="ru-RU" sz="2800" b="1" dirty="0" smtClean="0"/>
              <a:t>		</a:t>
            </a:r>
            <a:r>
              <a:rPr lang="en-US" sz="2800" b="1" dirty="0" err="1" smtClean="0"/>
              <a:t>Germaniy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temperaturasın</a:t>
            </a:r>
            <a:r>
              <a:rPr lang="en-US" sz="2800" b="1" dirty="0" smtClean="0"/>
              <a:t> 100 K </a:t>
            </a:r>
            <a:r>
              <a:rPr lang="en-US" sz="2800" b="1" dirty="0" err="1" smtClean="0"/>
              <a:t>nen</a:t>
            </a:r>
            <a:r>
              <a:rPr lang="en-US" sz="2800" b="1" dirty="0" smtClean="0"/>
              <a:t> 600 K </a:t>
            </a:r>
            <a:r>
              <a:rPr lang="en-US" sz="2800" b="1" dirty="0" err="1" smtClean="0"/>
              <a:t>ge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shekem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asırsaq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koncentraciyası</a:t>
            </a:r>
            <a:r>
              <a:rPr lang="en-US" sz="2800" b="1" dirty="0" smtClean="0"/>
              <a:t> 17 </a:t>
            </a:r>
            <a:r>
              <a:rPr lang="en-US" sz="2800" b="1" dirty="0" err="1" smtClean="0"/>
              <a:t>tártipke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asadı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</a:p>
          <a:p>
            <a:pPr>
              <a:buFont typeface="Wingdings" pitchFamily="2" charset="2"/>
              <a:buNone/>
            </a:pPr>
            <a:endParaRPr lang="ru-RU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1544" y="1268712"/>
            <a:ext cx="24303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METALL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8194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0700" y="547688"/>
                  <a:ext cx="8281988" cy="6211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80692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5" y="928688"/>
            <a:ext cx="8270875" cy="5594350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Font typeface="Arial" charset="0"/>
              <a:buNone/>
              <a:defRPr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Font typeface="Arial" charset="0"/>
              <a:buNone/>
              <a:defRPr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lvl="0" algn="just">
              <a:buNone/>
              <a:defRPr/>
            </a:pPr>
            <a:r>
              <a:rPr lang="en-US" sz="2000" b="1" dirty="0" smtClean="0"/>
              <a:t>6.</a:t>
            </a:r>
            <a:r>
              <a:rPr lang="ru-RU" sz="2000" b="1" dirty="0" smtClean="0"/>
              <a:t> </a:t>
            </a:r>
            <a:r>
              <a:rPr lang="en-US" sz="2000" b="1" dirty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000" b="1" dirty="0" err="1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uz-Latn-UZ" sz="2000" b="1" dirty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</a:t>
            </a:r>
            <a:r>
              <a:rPr lang="en-US" sz="2000" b="1" dirty="0">
                <a:solidFill>
                  <a:prstClr val="black"/>
                </a:solidFill>
              </a:rPr>
              <a:t>"</a:t>
            </a:r>
            <a:r>
              <a:rPr lang="en-US" sz="2000" b="1" dirty="0" err="1">
                <a:solidFill>
                  <a:prstClr val="black"/>
                </a:solidFill>
              </a:rPr>
              <a:t>Fizika</a:t>
            </a:r>
            <a:r>
              <a:rPr lang="en-US" sz="2000" b="1" dirty="0">
                <a:solidFill>
                  <a:prstClr val="black"/>
                </a:solidFill>
              </a:rPr>
              <a:t> I </a:t>
            </a:r>
            <a:r>
              <a:rPr lang="en-US" sz="2000" b="1" dirty="0" err="1">
                <a:solidFill>
                  <a:prstClr val="black"/>
                </a:solidFill>
              </a:rPr>
              <a:t>kursı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boyınsha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prezentaciyalıq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multimedialı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shınıǵıwlar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toplamı</a:t>
            </a:r>
            <a:r>
              <a:rPr lang="en-US" sz="2000" b="1" dirty="0">
                <a:solidFill>
                  <a:prstClr val="black"/>
                </a:solidFill>
              </a:rPr>
              <a:t>“</a:t>
            </a:r>
            <a:r>
              <a:rPr lang="uz-Latn-UZ" sz="2000" b="1" dirty="0">
                <a:solidFill>
                  <a:prstClr val="black"/>
                </a:solidFill>
              </a:rPr>
              <a:t>.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uz-Latn-UZ" sz="2000" b="1" dirty="0">
                <a:solidFill>
                  <a:prstClr val="black"/>
                </a:solidFill>
              </a:rPr>
              <a:t>E</a:t>
            </a:r>
            <a:r>
              <a:rPr lang="en-US" sz="2000" b="1" dirty="0" err="1">
                <a:solidFill>
                  <a:prstClr val="black"/>
                </a:solidFill>
              </a:rPr>
              <a:t>lektron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oqıw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qollanba</a:t>
            </a:r>
            <a:r>
              <a:rPr lang="en-US" sz="2000" b="1" dirty="0">
                <a:solidFill>
                  <a:prstClr val="black"/>
                </a:solidFill>
              </a:rPr>
              <a:t>. </a:t>
            </a:r>
            <a:r>
              <a:rPr lang="en-US" sz="2000" b="1" dirty="0" err="1">
                <a:solidFill>
                  <a:prstClr val="black"/>
                </a:solidFill>
              </a:rPr>
              <a:t>Nókis</a:t>
            </a:r>
            <a:r>
              <a:rPr lang="uz-Latn-UZ" sz="2000" b="1" dirty="0">
                <a:solidFill>
                  <a:prstClr val="black"/>
                </a:solidFill>
              </a:rPr>
              <a:t>.</a:t>
            </a:r>
            <a:r>
              <a:rPr lang="en-US" sz="2000" b="1" dirty="0">
                <a:solidFill>
                  <a:prstClr val="black"/>
                </a:solidFill>
              </a:rPr>
              <a:t> 2022 </a:t>
            </a:r>
            <a:r>
              <a:rPr lang="uz-Latn-UZ" sz="2000" b="1" dirty="0">
                <a:solidFill>
                  <a:prstClr val="black"/>
                </a:solidFill>
              </a:rPr>
              <a:t>j</a:t>
            </a:r>
            <a:r>
              <a:rPr lang="en-US" sz="2000" b="1" dirty="0">
                <a:solidFill>
                  <a:prstClr val="black"/>
                </a:solidFill>
              </a:rPr>
              <a:t>. </a:t>
            </a:r>
            <a:r>
              <a:rPr lang="en-US" sz="2000" b="1" dirty="0" err="1">
                <a:solidFill>
                  <a:prstClr val="black"/>
                </a:solidFill>
              </a:rPr>
              <a:t>O‘zR</a:t>
            </a:r>
            <a:r>
              <a:rPr lang="en-US" sz="2000" b="1" dirty="0">
                <a:solidFill>
                  <a:prstClr val="black"/>
                </a:solidFill>
              </a:rPr>
              <a:t> OO‘MTV 20</a:t>
            </a:r>
            <a:r>
              <a:rPr lang="uz-Latn-UZ" sz="2000" b="1" dirty="0">
                <a:solidFill>
                  <a:prstClr val="black"/>
                </a:solidFill>
              </a:rPr>
              <a:t>2</a:t>
            </a:r>
            <a:r>
              <a:rPr lang="en-US" sz="2000" b="1" dirty="0">
                <a:solidFill>
                  <a:prstClr val="black"/>
                </a:solidFill>
              </a:rPr>
              <a:t>1.</a:t>
            </a:r>
            <a:r>
              <a:rPr lang="uz-Latn-UZ" sz="2000" b="1" dirty="0">
                <a:solidFill>
                  <a:prstClr val="black"/>
                </a:solidFill>
              </a:rPr>
              <a:t>31</a:t>
            </a:r>
            <a:r>
              <a:rPr lang="en-US" sz="2000" b="1" dirty="0">
                <a:solidFill>
                  <a:prstClr val="black"/>
                </a:solidFill>
              </a:rPr>
              <a:t>.0</a:t>
            </a:r>
            <a:r>
              <a:rPr lang="uz-Latn-UZ" sz="2000" b="1" dirty="0">
                <a:solidFill>
                  <a:prstClr val="black"/>
                </a:solidFill>
              </a:rPr>
              <a:t>5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dagi</a:t>
            </a:r>
            <a:r>
              <a:rPr lang="en-US" sz="2000" b="1" dirty="0">
                <a:solidFill>
                  <a:prstClr val="black"/>
                </a:solidFill>
              </a:rPr>
              <a:t> “</a:t>
            </a:r>
            <a:r>
              <a:rPr lang="uz-Latn-UZ" sz="2000" b="1" dirty="0">
                <a:solidFill>
                  <a:prstClr val="black"/>
                </a:solidFill>
              </a:rPr>
              <a:t>2</a:t>
            </a:r>
            <a:r>
              <a:rPr lang="en-US" sz="2000" b="1" dirty="0">
                <a:solidFill>
                  <a:prstClr val="black"/>
                </a:solidFill>
              </a:rPr>
              <a:t>3</a:t>
            </a:r>
            <a:r>
              <a:rPr lang="uz-Latn-UZ" sz="2000" b="1" dirty="0">
                <a:solidFill>
                  <a:prstClr val="black"/>
                </a:solidFill>
              </a:rPr>
              <a:t>7</a:t>
            </a:r>
            <a:r>
              <a:rPr lang="en-US" sz="2000" b="1" dirty="0">
                <a:solidFill>
                  <a:prstClr val="black"/>
                </a:solidFill>
              </a:rPr>
              <a:t>”-</a:t>
            </a:r>
            <a:r>
              <a:rPr lang="en-US" sz="2000" b="1" dirty="0" err="1">
                <a:solidFill>
                  <a:prstClr val="black"/>
                </a:solidFill>
              </a:rPr>
              <a:t>sonli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buyrug‘i</a:t>
            </a:r>
            <a:r>
              <a:rPr lang="en-US" sz="2000" b="1" dirty="0">
                <a:solidFill>
                  <a:prstClr val="black"/>
                </a:solidFill>
              </a:rPr>
              <a:t>.</a:t>
            </a:r>
            <a:endParaRPr lang="ru-RU" sz="2000" dirty="0">
              <a:solidFill>
                <a:prstClr val="black"/>
              </a:solidFill>
            </a:endParaRPr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Font typeface="Arial" charset="0"/>
              <a:buNone/>
              <a:defRPr/>
            </a:pPr>
            <a:endParaRPr lang="ru-RU" sz="2000" b="1" dirty="0"/>
          </a:p>
          <a:p>
            <a:pPr>
              <a:buFont typeface="Arial" charset="0"/>
              <a:buNone/>
              <a:defRPr/>
            </a:pPr>
            <a:endParaRPr lang="ru-RU" sz="2400" dirty="0" smtClean="0"/>
          </a:p>
          <a:p>
            <a:pPr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14612" y="500042"/>
            <a:ext cx="6019800" cy="178595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36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Qatt</a:t>
            </a:r>
            <a:r>
              <a:rPr lang="en-US" sz="3600" b="1" dirty="0" err="1" smtClean="0">
                <a:solidFill>
                  <a:schemeClr val="tx1"/>
                </a:solidFill>
              </a:rPr>
              <a:t>Í</a:t>
            </a:r>
            <a:r>
              <a:rPr lang="en-US" sz="36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36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deneler</a:t>
            </a:r>
            <a:r>
              <a:rPr lang="en-US" sz="36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36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fizikas</a:t>
            </a:r>
            <a:r>
              <a:rPr lang="en-US" sz="3600" b="1" dirty="0" err="1" smtClean="0">
                <a:solidFill>
                  <a:schemeClr val="tx1"/>
                </a:solidFill>
              </a:rPr>
              <a:t>Í</a:t>
            </a:r>
            <a:endParaRPr lang="ru-RU" sz="36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2699792" y="3352800"/>
            <a:ext cx="6048672" cy="79058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12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lang="uz-Latn-UZ" sz="40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 </a:t>
            </a:r>
            <a:r>
              <a:rPr lang="en-US" sz="4000" b="1" dirty="0" err="1">
                <a:ea typeface="Calibri"/>
              </a:rPr>
              <a:t>Menshikli</a:t>
            </a:r>
            <a:r>
              <a:rPr lang="en-US" sz="4000" b="1" dirty="0">
                <a:ea typeface="Calibri"/>
              </a:rPr>
              <a:t> </a:t>
            </a:r>
            <a:r>
              <a:rPr lang="en-US" sz="4000" b="1" dirty="0" err="1">
                <a:ea typeface="Calibri"/>
              </a:rPr>
              <a:t>yar</a:t>
            </a:r>
            <a:r>
              <a:rPr lang="ru-RU" sz="4000" b="1" dirty="0">
                <a:ea typeface="Calibri"/>
              </a:rPr>
              <a:t>ı</a:t>
            </a:r>
            <a:r>
              <a:rPr lang="en-US" sz="4000" b="1" dirty="0">
                <a:ea typeface="Calibri"/>
              </a:rPr>
              <a:t>m</a:t>
            </a:r>
            <a:r>
              <a:rPr lang="ru-RU" sz="4000" b="1" dirty="0">
                <a:ea typeface="Calibri"/>
              </a:rPr>
              <a:t> ó</a:t>
            </a:r>
            <a:r>
              <a:rPr lang="en-US" sz="4000" b="1" dirty="0" err="1">
                <a:ea typeface="Calibri"/>
              </a:rPr>
              <a:t>tkizgishler</a:t>
            </a:r>
            <a:r>
              <a:rPr lang="ru-RU" sz="4000" b="1" dirty="0">
                <a:ea typeface="Calibri"/>
              </a:rPr>
              <a:t>.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uz-Latn-UZ" b="1" dirty="0" smtClean="0"/>
              <a:t>ANÍQ</a:t>
            </a:r>
            <a:r>
              <a:rPr lang="en-US" b="1" dirty="0" smtClean="0"/>
              <a:t>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uz-Latn-UZ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62966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1484784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https://phet.colorado.edu/en/simulation/</a:t>
            </a:r>
            <a:r>
              <a:rPr lang="uz-Latn-UZ" sz="3200" dirty="0">
                <a:hlinkClick r:id="rId2"/>
              </a:rPr>
              <a:t>legacy</a:t>
            </a:r>
            <a:r>
              <a:rPr lang="en-US" sz="3200" dirty="0" smtClean="0">
                <a:hlinkClick r:id="rId2"/>
              </a:rPr>
              <a:t>/semiconductor</a:t>
            </a:r>
            <a:endParaRPr lang="en-US" sz="3200" dirty="0" smtClean="0"/>
          </a:p>
          <a:p>
            <a:endParaRPr lang="en-US" sz="3200" dirty="0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0" t="51493" r="30457" b="17910"/>
          <a:stretch/>
        </p:blipFill>
        <p:spPr bwMode="auto">
          <a:xfrm>
            <a:off x="1043608" y="2780928"/>
            <a:ext cx="7275110" cy="344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62966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1556792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phet.colorado.edu/en/simulation/</a:t>
            </a:r>
            <a:r>
              <a:rPr lang="uz-Latn-UZ" sz="3200" dirty="0" smtClean="0">
                <a:hlinkClick r:id="rId2"/>
              </a:rPr>
              <a:t>legacy</a:t>
            </a:r>
            <a:r>
              <a:rPr lang="en-US" sz="3200" dirty="0" smtClean="0">
                <a:hlinkClick r:id="rId2"/>
              </a:rPr>
              <a:t>/conductivity</a:t>
            </a:r>
            <a:endParaRPr lang="en-US" sz="3200" dirty="0" smtClean="0"/>
          </a:p>
          <a:p>
            <a:endParaRPr lang="en-US" sz="3200" dirty="0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1" t="51866" r="27205" b="19216"/>
          <a:stretch/>
        </p:blipFill>
        <p:spPr bwMode="auto">
          <a:xfrm>
            <a:off x="541287" y="2736376"/>
            <a:ext cx="8121580" cy="33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uz-Latn-UZ" sz="4800" b="1" dirty="0" smtClean="0">
                <a:solidFill>
                  <a:schemeClr val="tx1"/>
                </a:solidFill>
              </a:rPr>
              <a:t>L</a:t>
            </a:r>
            <a:r>
              <a:rPr lang="ru-RU" sz="4800" b="1" dirty="0" smtClean="0">
                <a:solidFill>
                  <a:schemeClr val="tx1"/>
                </a:solidFill>
              </a:rPr>
              <a:t>е</a:t>
            </a:r>
            <a:r>
              <a:rPr lang="en-US" sz="4800" b="1" dirty="0" smtClean="0">
                <a:solidFill>
                  <a:schemeClr val="tx1"/>
                </a:solidFill>
              </a:rPr>
              <a:t>k</a:t>
            </a:r>
            <a:r>
              <a:rPr lang="ru-RU" sz="4800" b="1" dirty="0" smtClean="0">
                <a:solidFill>
                  <a:schemeClr val="tx1"/>
                </a:solidFill>
              </a:rPr>
              <a:t>с</a:t>
            </a:r>
            <a:r>
              <a:rPr lang="uz-Latn-UZ" sz="4800" b="1" dirty="0" smtClean="0">
                <a:solidFill>
                  <a:schemeClr val="tx1"/>
                </a:solidFill>
              </a:rPr>
              <a:t>iya</a:t>
            </a:r>
            <a:r>
              <a:rPr lang="ru-RU" sz="4800" b="1" dirty="0" smtClean="0">
                <a:solidFill>
                  <a:schemeClr val="tx1"/>
                </a:solidFill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</a:rPr>
              <a:t>r</a:t>
            </a:r>
            <a:r>
              <a:rPr lang="ru-RU" sz="4800" b="1" dirty="0" smtClean="0">
                <a:solidFill>
                  <a:schemeClr val="tx1"/>
                </a:solidFill>
              </a:rPr>
              <a:t>е</a:t>
            </a:r>
            <a:r>
              <a:rPr lang="en-US" sz="4800" b="1" dirty="0" smtClean="0">
                <a:solidFill>
                  <a:schemeClr val="tx1"/>
                </a:solidFill>
              </a:rPr>
              <a:t>j</a:t>
            </a:r>
            <a:r>
              <a:rPr lang="ru-RU" sz="4800" b="1" dirty="0" smtClean="0">
                <a:solidFill>
                  <a:schemeClr val="tx1"/>
                </a:solidFill>
              </a:rPr>
              <a:t>е</a:t>
            </a:r>
            <a:r>
              <a:rPr lang="en-US" sz="4800" b="1" dirty="0" err="1" smtClean="0">
                <a:solidFill>
                  <a:schemeClr val="tx1"/>
                </a:solidFill>
              </a:rPr>
              <a:t>si</a:t>
            </a:r>
            <a:endParaRPr lang="ru-RU" sz="48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16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b="1" dirty="0" err="1" smtClean="0"/>
              <a:t>Menshikli</a:t>
            </a:r>
            <a:r>
              <a:rPr lang="en-US" b="1" dirty="0" smtClean="0"/>
              <a:t> </a:t>
            </a:r>
            <a:r>
              <a:rPr lang="en-US" b="1" dirty="0" err="1" smtClean="0"/>
              <a:t>yarım</a:t>
            </a:r>
            <a:r>
              <a:rPr lang="en-US" b="1" dirty="0" smtClean="0"/>
              <a:t> </a:t>
            </a:r>
            <a:r>
              <a:rPr lang="en-US" b="1" dirty="0" err="1" smtClean="0"/>
              <a:t>ótkizgishlerde</a:t>
            </a:r>
            <a:r>
              <a:rPr lang="en-US" b="1" dirty="0" smtClean="0"/>
              <a:t> </a:t>
            </a:r>
            <a:r>
              <a:rPr lang="en-US" b="1" dirty="0" err="1" smtClean="0"/>
              <a:t>tok</a:t>
            </a:r>
            <a:r>
              <a:rPr lang="en-US" b="1" dirty="0" smtClean="0"/>
              <a:t> </a:t>
            </a:r>
            <a:r>
              <a:rPr lang="en-US" b="1" dirty="0" err="1" smtClean="0"/>
              <a:t>tasıwshı</a:t>
            </a:r>
            <a:r>
              <a:rPr lang="en-US" b="1" dirty="0" smtClean="0"/>
              <a:t> </a:t>
            </a:r>
            <a:r>
              <a:rPr lang="en-US" b="1" dirty="0" err="1" smtClean="0"/>
              <a:t>zaryadlar</a:t>
            </a:r>
            <a:r>
              <a:rPr lang="en-US" b="1" dirty="0" smtClean="0"/>
              <a:t> </a:t>
            </a:r>
            <a:r>
              <a:rPr lang="en-US" b="1" dirty="0" err="1" smtClean="0"/>
              <a:t>koncentraciyası</a:t>
            </a:r>
            <a:r>
              <a:rPr lang="en-US" b="1" dirty="0" smtClean="0"/>
              <a:t>.</a:t>
            </a:r>
            <a:endParaRPr lang="ru-RU" b="1" dirty="0" smtClean="0"/>
          </a:p>
          <a:p>
            <a:r>
              <a:rPr lang="en-US" b="1" dirty="0" smtClean="0"/>
              <a:t>Fermi </a:t>
            </a:r>
            <a:r>
              <a:rPr lang="en-US" b="1" dirty="0" err="1" smtClean="0"/>
              <a:t>qáddi</a:t>
            </a:r>
            <a:r>
              <a:rPr lang="en-US" b="1" dirty="0" smtClean="0"/>
              <a:t> </a:t>
            </a:r>
            <a:r>
              <a:rPr lang="en-US" b="1" dirty="0" err="1" smtClean="0"/>
              <a:t>hám</a:t>
            </a:r>
            <a:r>
              <a:rPr lang="en-US" b="1" dirty="0" smtClean="0"/>
              <a:t> </a:t>
            </a:r>
            <a:r>
              <a:rPr lang="en-US" b="1" dirty="0" err="1" smtClean="0"/>
              <a:t>onıń</a:t>
            </a:r>
            <a:r>
              <a:rPr lang="en-US" b="1" dirty="0" smtClean="0"/>
              <a:t> </a:t>
            </a:r>
            <a:r>
              <a:rPr lang="en-US" b="1" dirty="0" err="1" smtClean="0"/>
              <a:t>halatı</a:t>
            </a:r>
            <a:r>
              <a:rPr lang="en-US" b="1" dirty="0" smtClean="0"/>
              <a:t>.</a:t>
            </a:r>
            <a:r>
              <a:rPr lang="ru-RU" b="1" dirty="0" smtClean="0"/>
              <a:t> </a:t>
            </a:r>
          </a:p>
          <a:p>
            <a:r>
              <a:rPr lang="en-US" b="1" dirty="0" err="1" smtClean="0"/>
              <a:t>Menshikli</a:t>
            </a:r>
            <a:r>
              <a:rPr lang="en-US" b="1" dirty="0" smtClean="0"/>
              <a:t> </a:t>
            </a:r>
            <a:r>
              <a:rPr lang="en-US" b="1" dirty="0" err="1" smtClean="0"/>
              <a:t>yarım</a:t>
            </a:r>
            <a:r>
              <a:rPr lang="en-US" b="1" dirty="0" smtClean="0"/>
              <a:t> </a:t>
            </a:r>
            <a:r>
              <a:rPr lang="en-US" b="1" dirty="0" err="1" smtClean="0"/>
              <a:t>ótkizgishlerdiń</a:t>
            </a:r>
            <a:r>
              <a:rPr lang="en-US" b="1" dirty="0" smtClean="0"/>
              <a:t> </a:t>
            </a:r>
            <a:r>
              <a:rPr lang="en-US" b="1" dirty="0" err="1" smtClean="0"/>
              <a:t>ótkizgishligi</a:t>
            </a:r>
            <a:r>
              <a:rPr lang="en-US" b="1" dirty="0" smtClean="0"/>
              <a:t>, </a:t>
            </a:r>
            <a:r>
              <a:rPr lang="en-US" b="1" dirty="0" err="1" smtClean="0"/>
              <a:t>onıń</a:t>
            </a:r>
            <a:r>
              <a:rPr lang="en-US" b="1" dirty="0" smtClean="0"/>
              <a:t> </a:t>
            </a:r>
            <a:r>
              <a:rPr lang="en-US" b="1" dirty="0" err="1" smtClean="0"/>
              <a:t>temperaturaǵa</a:t>
            </a:r>
            <a:r>
              <a:rPr lang="en-US" b="1" dirty="0" smtClean="0"/>
              <a:t> </a:t>
            </a:r>
            <a:r>
              <a:rPr lang="en-US" b="1" dirty="0" err="1" smtClean="0"/>
              <a:t>ǵárezliligi</a:t>
            </a:r>
            <a:r>
              <a:rPr lang="en-US" b="1" dirty="0" smtClean="0"/>
              <a:t>.</a:t>
            </a:r>
            <a:endParaRPr lang="ru-RU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5"/>
          <p:cNvSpPr txBox="1">
            <a:spLocks/>
          </p:cNvSpPr>
          <p:nvPr/>
        </p:nvSpPr>
        <p:spPr>
          <a:xfrm>
            <a:off x="228576" y="171432"/>
            <a:ext cx="8686848" cy="6515136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ru-RU" sz="2400" b="1" dirty="0" smtClean="0"/>
              <a:t>	</a:t>
            </a:r>
            <a:r>
              <a:rPr lang="en-US" sz="2400" b="1" dirty="0" smtClean="0"/>
              <a:t>0 </a:t>
            </a:r>
            <a:r>
              <a:rPr lang="en-US" sz="2400" b="1" i="1" dirty="0" smtClean="0"/>
              <a:t>K </a:t>
            </a:r>
            <a:r>
              <a:rPr lang="en-US" sz="2400" b="1" dirty="0" smtClean="0"/>
              <a:t>de </a:t>
            </a:r>
            <a:r>
              <a:rPr lang="en-US" sz="2400" b="1" dirty="0" err="1" smtClean="0"/>
              <a:t>valent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elektronlar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pútkilley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tolǵan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qadaǵan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keńligi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júdá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úlken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bolmaǵan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kristall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zatlar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yarım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ótkizgishler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  <a:r>
              <a:rPr lang="ru-RU" sz="2400" b="1" dirty="0" smtClean="0"/>
              <a:t>  </a:t>
            </a:r>
            <a:endParaRPr lang="en-US" sz="2400" b="1" dirty="0"/>
          </a:p>
          <a:p>
            <a:pPr marL="342900" lvl="0" indent="-342900" algn="ctr">
              <a:spcBef>
                <a:spcPct val="20000"/>
              </a:spcBef>
            </a:pPr>
            <a:endParaRPr lang="en-US" sz="2400" b="1" dirty="0" smtClean="0"/>
          </a:p>
          <a:p>
            <a:pPr marL="342900" lvl="0" indent="-342900">
              <a:spcBef>
                <a:spcPct val="20000"/>
              </a:spcBef>
            </a:pPr>
            <a:r>
              <a:rPr lang="en-US" sz="2400" b="1" dirty="0"/>
              <a:t>	</a:t>
            </a:r>
            <a:r>
              <a:rPr lang="en-US" sz="2400" b="1" dirty="0" smtClean="0"/>
              <a:t>				      </a:t>
            </a:r>
            <a:r>
              <a:rPr lang="en-US" sz="2400" b="1" dirty="0" err="1" smtClean="0"/>
              <a:t>Súwrette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valent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elektronlar</a:t>
            </a:r>
            <a:r>
              <a:rPr lang="en-US" sz="2400" b="1" dirty="0" smtClean="0"/>
              <a:t>        	                                             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pútkilley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tolǵanlıǵı</a:t>
            </a:r>
            <a:r>
              <a:rPr lang="en-US" sz="2400" b="1" dirty="0" smtClean="0"/>
              <a:t> 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400" b="1" dirty="0" smtClean="0"/>
              <a:t>                                                                       </a:t>
            </a:r>
            <a:r>
              <a:rPr lang="en-US" sz="2400" b="1" dirty="0" err="1" smtClean="0"/>
              <a:t>kórinip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turıptı</a:t>
            </a:r>
            <a:r>
              <a:rPr lang="en-US" sz="2400" b="1" dirty="0" smtClean="0"/>
              <a:t>.</a:t>
            </a:r>
            <a:r>
              <a:rPr lang="ru-RU" sz="2400" b="1" dirty="0" smtClean="0"/>
              <a:t>  </a:t>
            </a:r>
            <a:endParaRPr kumimoji="0" lang="ru-R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Elektronlardı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ótkizgishlik</a:t>
            </a:r>
            <a:r>
              <a:rPr lang="en-US" sz="2400" b="1" dirty="0" smtClean="0"/>
              <a:t>                           	                                           </a:t>
            </a:r>
            <a:r>
              <a:rPr lang="en-US" sz="2400" b="1" dirty="0" err="1" smtClean="0"/>
              <a:t>zonasına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kóshiriw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olarǵa</a:t>
            </a:r>
            <a:r>
              <a:rPr lang="en-US" sz="2400" b="1" dirty="0" smtClean="0"/>
              <a:t> </a:t>
            </a:r>
            <a:r>
              <a:rPr lang="ru-RU" sz="2400" b="1" i="1" dirty="0" smtClean="0"/>
              <a:t> </a:t>
            </a:r>
            <a:endParaRPr lang="en-US" sz="2400" b="1" i="1" dirty="0" smtClean="0"/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i="1" dirty="0" smtClean="0">
                <a:latin typeface="Times New Roman"/>
                <a:ea typeface="Calibri"/>
                <a:cs typeface="Times New Roman"/>
              </a:rPr>
              <a:t>	                                      </a:t>
            </a:r>
            <a:r>
              <a:rPr lang="uz-Cyrl-UZ" sz="2400" b="1" i="1" dirty="0" smtClean="0">
                <a:latin typeface="Times New Roman"/>
                <a:ea typeface="Calibri"/>
                <a:cs typeface="Times New Roman"/>
              </a:rPr>
              <a:t>E</a:t>
            </a:r>
            <a:r>
              <a:rPr lang="en-US" sz="2400" b="1" i="1" baseline="-25000" dirty="0" smtClean="0">
                <a:latin typeface="Times New Roman"/>
                <a:ea typeface="Calibri"/>
                <a:cs typeface="Times New Roman"/>
              </a:rPr>
              <a:t>g </a:t>
            </a:r>
            <a:r>
              <a:rPr lang="en-US" sz="2400" b="1" dirty="0" err="1" smtClean="0"/>
              <a:t>qadaǵan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keńliginen</a:t>
            </a:r>
            <a:r>
              <a:rPr lang="en-US" sz="2400" b="1" dirty="0" smtClean="0"/>
              <a:t>               	                                            </a:t>
            </a:r>
            <a:r>
              <a:rPr lang="en-US" sz="2400" b="1" dirty="0" err="1" smtClean="0"/>
              <a:t>kem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bolmaǵan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uzatıw</a:t>
            </a:r>
            <a:r>
              <a:rPr lang="en-US" sz="2400" b="1" dirty="0" smtClean="0"/>
              <a:t>                             </a:t>
            </a:r>
            <a:r>
              <a:rPr lang="en-US" sz="2400" b="1" dirty="0" err="1" smtClean="0"/>
              <a:t>kerek</a:t>
            </a:r>
            <a:r>
              <a:rPr lang="en-US" sz="2400" b="1" dirty="0" smtClean="0"/>
              <a:t>.</a:t>
            </a:r>
            <a:endParaRPr kumimoji="0" lang="ru-R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lang="ru-RU" sz="2400" dirty="0" smtClean="0"/>
          </a:p>
        </p:txBody>
      </p:sp>
      <p:pic>
        <p:nvPicPr>
          <p:cNvPr id="4" name="Рисунок 3" descr="C:\Users\Физика\Desktop\рисунки кирилица\230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736"/>
            <a:ext cx="3438544" cy="3890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14348" y="1428736"/>
            <a:ext cx="29703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cs typeface="Times New Roman" panose="02020603050405020304" pitchFamily="18" charset="0"/>
              </a:rPr>
              <a:t>Ótkizgishlik</a:t>
            </a:r>
            <a:r>
              <a:rPr lang="en-US" sz="2000" b="1" dirty="0" smtClean="0"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cs typeface="Times New Roman" panose="02020603050405020304" pitchFamily="18" charset="0"/>
              </a:rPr>
              <a:t>zonası</a:t>
            </a:r>
            <a:endParaRPr lang="ru-RU" sz="20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5072074"/>
            <a:ext cx="29703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cs typeface="Times New Roman" panose="02020603050405020304" pitchFamily="18" charset="0"/>
              </a:rPr>
              <a:t>Valent </a:t>
            </a:r>
            <a:r>
              <a:rPr lang="en-US" sz="2000" b="1" dirty="0" err="1" smtClean="0">
                <a:cs typeface="Times New Roman" panose="02020603050405020304" pitchFamily="18" charset="0"/>
              </a:rPr>
              <a:t>zonası</a:t>
            </a:r>
            <a:endParaRPr lang="ru-RU" sz="2000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 стрелкой 25"/>
          <p:cNvCxnSpPr>
            <a:stCxn id="5" idx="2"/>
            <a:endCxn id="8" idx="0"/>
          </p:cNvCxnSpPr>
          <p:nvPr/>
        </p:nvCxnSpPr>
        <p:spPr>
          <a:xfrm>
            <a:off x="2264556" y="3609976"/>
            <a:ext cx="4237115" cy="26241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Содержимое 2"/>
          <p:cNvSpPr txBox="1">
            <a:spLocks/>
          </p:cNvSpPr>
          <p:nvPr/>
        </p:nvSpPr>
        <p:spPr>
          <a:xfrm>
            <a:off x="228576" y="171432"/>
            <a:ext cx="8686848" cy="904880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lang="en-US" sz="3300" b="1" dirty="0" err="1" smtClean="0"/>
              <a:t>Yarım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ótkizgishlerdiń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tazalıǵına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qarap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olar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menshikli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yaki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kirispeli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yarım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ótkizgishlerge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bólinedi</a:t>
            </a:r>
            <a:r>
              <a:rPr lang="en-US" sz="3300" b="1" dirty="0" smtClean="0"/>
              <a:t>.</a:t>
            </a:r>
            <a:r>
              <a:rPr kumimoji="0" lang="uz-Cyrl-UZ" sz="3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33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228576" y="1347776"/>
            <a:ext cx="4071960" cy="2262200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175" marR="0" lvl="0" indent="-3175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Ximiyalıq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taza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yarım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ótkizgishler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26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menshikli</a:t>
            </a:r>
            <a:r>
              <a:rPr kumimoji="0" lang="en-US" sz="2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</a:t>
            </a:r>
            <a:r>
              <a:rPr kumimoji="0" lang="en-US" sz="2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esaplanadı</a:t>
            </a:r>
            <a:r>
              <a:rPr kumimoji="0" lang="en-US" sz="2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olardıń</a:t>
            </a:r>
            <a:r>
              <a:rPr kumimoji="0" lang="en-US" sz="2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ótkizgishligi</a:t>
            </a:r>
            <a:r>
              <a:rPr kumimoji="0" lang="en-US" sz="2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bolsa</a:t>
            </a:r>
            <a:r>
              <a:rPr kumimoji="0" lang="en-US" sz="2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menshikli</a:t>
            </a:r>
            <a:r>
              <a:rPr kumimoji="0" lang="en-US" sz="2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ótkizgishlik</a:t>
            </a:r>
            <a:r>
              <a:rPr kumimoji="0" lang="en-US" sz="2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</a:t>
            </a:r>
            <a:r>
              <a:rPr kumimoji="0" lang="en-US" sz="2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ataladı</a:t>
            </a:r>
            <a:r>
              <a:rPr kumimoji="0" lang="en-US" sz="26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uz-Cyrl-UZ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662488" y="1347776"/>
            <a:ext cx="4300536" cy="2262200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>
            <a:normAutofit fontScale="92500"/>
          </a:bodyPr>
          <a:lstStyle/>
          <a:p>
            <a:pPr marL="3175" marR="0" lvl="0" indent="-3175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Elektrofizikalıq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qásiyetleri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kirispe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atomları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anıqlanatuǵın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yarım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ótkizgishler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2800" b="1" i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kirispeli</a:t>
            </a:r>
            <a:r>
              <a:rPr kumimoji="0" lang="en-US" sz="2800" b="1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yarım</a:t>
            </a:r>
            <a:r>
              <a:rPr kumimoji="0" lang="en-US" sz="2800" b="1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ótkizgishler</a:t>
            </a:r>
            <a:r>
              <a:rPr kumimoji="0" lang="en-US" sz="2800" b="1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</a:t>
            </a:r>
            <a:r>
              <a:rPr kumimoji="0" lang="en-US" sz="2800" b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atadı</a:t>
            </a:r>
            <a:r>
              <a:rPr lang="en-US" sz="2800" b="1" dirty="0" smtClean="0"/>
              <a:t>.</a:t>
            </a:r>
            <a:r>
              <a:rPr kumimoji="0" lang="uz-Cyrl-UZ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01" y="6234128"/>
            <a:ext cx="1603324" cy="46166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GERMANIY</a:t>
            </a:r>
            <a:endParaRPr lang="ru-RU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19808" y="6234128"/>
            <a:ext cx="963725" cy="46166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SELEN</a:t>
            </a:r>
            <a:endParaRPr lang="ru-RU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57360" y="6234128"/>
            <a:ext cx="1390124" cy="46166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KREMNIY</a:t>
            </a:r>
            <a:endParaRPr lang="ru-RU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86144" y="6234128"/>
            <a:ext cx="1113318" cy="46166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TELLUR</a:t>
            </a:r>
            <a:endParaRPr lang="ru-RU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52976" y="6234128"/>
            <a:ext cx="1103187" cy="46166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ALMAZ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875959" y="3790952"/>
            <a:ext cx="2435282" cy="46166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KARBID KREMNIY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75959" y="4333880"/>
            <a:ext cx="2267159" cy="46166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ARSENID GALLIY</a:t>
            </a:r>
            <a:endParaRPr lang="ru-RU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48777" y="4876808"/>
            <a:ext cx="2103653" cy="46166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ARSENID INDIY</a:t>
            </a:r>
            <a:endParaRPr lang="ru-RU" sz="2400" b="1" dirty="0"/>
          </a:p>
        </p:txBody>
      </p:sp>
      <p:cxnSp>
        <p:nvCxnSpPr>
          <p:cNvPr id="17" name="Прямая со стрелкой 16"/>
          <p:cNvCxnSpPr>
            <a:stCxn id="5" idx="2"/>
            <a:endCxn id="12" idx="1"/>
          </p:cNvCxnSpPr>
          <p:nvPr/>
        </p:nvCxnSpPr>
        <p:spPr>
          <a:xfrm>
            <a:off x="2264556" y="3609976"/>
            <a:ext cx="2611403" cy="41180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2"/>
            <a:endCxn id="13" idx="1"/>
          </p:cNvCxnSpPr>
          <p:nvPr/>
        </p:nvCxnSpPr>
        <p:spPr>
          <a:xfrm rot="16200000" flipH="1">
            <a:off x="3092889" y="2781642"/>
            <a:ext cx="954737" cy="261140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2"/>
            <a:endCxn id="14" idx="1"/>
          </p:cNvCxnSpPr>
          <p:nvPr/>
        </p:nvCxnSpPr>
        <p:spPr>
          <a:xfrm>
            <a:off x="2264556" y="3609976"/>
            <a:ext cx="2884221" cy="149766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5" idx="2"/>
            <a:endCxn id="11" idx="0"/>
          </p:cNvCxnSpPr>
          <p:nvPr/>
        </p:nvCxnSpPr>
        <p:spPr>
          <a:xfrm rot="16200000" flipH="1">
            <a:off x="2472487" y="3402045"/>
            <a:ext cx="2624152" cy="304001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5" idx="2"/>
            <a:endCxn id="10" idx="0"/>
          </p:cNvCxnSpPr>
          <p:nvPr/>
        </p:nvCxnSpPr>
        <p:spPr>
          <a:xfrm>
            <a:off x="2264556" y="3609976"/>
            <a:ext cx="1778247" cy="26241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5" idx="2"/>
            <a:endCxn id="9" idx="0"/>
          </p:cNvCxnSpPr>
          <p:nvPr/>
        </p:nvCxnSpPr>
        <p:spPr>
          <a:xfrm>
            <a:off x="2264556" y="3609976"/>
            <a:ext cx="287866" cy="26241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5" idx="2"/>
            <a:endCxn id="7" idx="0"/>
          </p:cNvCxnSpPr>
          <p:nvPr/>
        </p:nvCxnSpPr>
        <p:spPr>
          <a:xfrm rot="5400000">
            <a:off x="263534" y="4233106"/>
            <a:ext cx="2624152" cy="137789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38088" y="171432"/>
            <a:ext cx="8867824" cy="6515136"/>
          </a:xfrm>
          <a:ln w="38100">
            <a:solidFill>
              <a:srgbClr val="002060"/>
            </a:solidFill>
          </a:ln>
        </p:spPr>
        <p:txBody>
          <a:bodyPr>
            <a:no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sz="2200" b="1" dirty="0" err="1" smtClean="0"/>
              <a:t>Absolyut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nol</a:t>
            </a:r>
            <a:r>
              <a:rPr lang="en-US" sz="2200" b="1" dirty="0" smtClean="0"/>
              <a:t> (</a:t>
            </a:r>
            <a:r>
              <a:rPr lang="en-US" sz="2200" b="1" i="1" dirty="0" smtClean="0"/>
              <a:t>T = 0 K) </a:t>
            </a:r>
            <a:r>
              <a:rPr lang="en-US" sz="2200" b="1" dirty="0" err="1" smtClean="0"/>
              <a:t>temperaturada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valent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zona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elektronlar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menen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tolǵan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valent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zonadan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joqarıda</a:t>
            </a:r>
            <a:r>
              <a:rPr lang="en-US" sz="2200" b="1" dirty="0" smtClean="0"/>
              <a:t>,</a:t>
            </a:r>
            <a:r>
              <a:rPr lang="ru-RU" sz="2200" b="1" dirty="0" smtClean="0"/>
              <a:t> </a:t>
            </a:r>
            <a:r>
              <a:rPr lang="ru-RU" sz="2200" b="1" i="1" dirty="0" smtClean="0"/>
              <a:t>E</a:t>
            </a:r>
            <a:r>
              <a:rPr lang="en-US" sz="2200" b="1" i="1" baseline="-25000" dirty="0" smtClean="0"/>
              <a:t>g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energetik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aralıqta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jaylasqan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ótkizgishlik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zonasındaǵı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energetik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qáddiler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bos</a:t>
            </a:r>
            <a:r>
              <a:rPr lang="en-US" sz="2200" b="1" dirty="0" smtClean="0"/>
              <a:t>.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Bul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temperaturada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elektronlardıń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jıllılıq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háreketi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energiyası</a:t>
            </a:r>
            <a:r>
              <a:rPr lang="en-US" sz="2200" b="1" dirty="0" smtClean="0"/>
              <a:t> </a:t>
            </a:r>
            <a:r>
              <a:rPr lang="uz-Cyrl-UZ" sz="2200" b="1" i="1" dirty="0" smtClean="0"/>
              <a:t>E</a:t>
            </a:r>
            <a:r>
              <a:rPr lang="uz-Cyrl-UZ" sz="2200" b="1" i="1" baseline="-25000" dirty="0" smtClean="0"/>
              <a:t>g</a:t>
            </a:r>
            <a:r>
              <a:rPr lang="uz-Cyrl-UZ" sz="2200" b="1" dirty="0" smtClean="0"/>
              <a:t>–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qadaǵan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etilgen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zona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keńligin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jeńip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ótiwge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jetkilikli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emes</a:t>
            </a:r>
            <a:r>
              <a:rPr lang="en-US" sz="2200" b="1" dirty="0" smtClean="0"/>
              <a:t>, sol </a:t>
            </a:r>
            <a:r>
              <a:rPr lang="en-US" sz="2200" b="1" dirty="0" err="1" smtClean="0"/>
              <a:t>sebepli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menshikli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yarım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ótkizgish</a:t>
            </a:r>
            <a:r>
              <a:rPr lang="en-US" sz="2200" b="1" dirty="0" smtClean="0"/>
              <a:t> tap </a:t>
            </a:r>
            <a:r>
              <a:rPr lang="ru-RU" sz="2200" b="1" dirty="0" smtClean="0"/>
              <a:t>    				</a:t>
            </a:r>
            <a:r>
              <a:rPr lang="uz-Latn-UZ" sz="2200" b="1" dirty="0" smtClean="0"/>
              <a:t>                                </a:t>
            </a:r>
            <a:r>
              <a:rPr lang="en-US" sz="2200" b="1" dirty="0" err="1" smtClean="0"/>
              <a:t>dielektrik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zattay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ótkizgishlikke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iye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boladı</a:t>
            </a:r>
            <a:r>
              <a:rPr lang="en-US" sz="2200" b="1" dirty="0" smtClean="0"/>
              <a:t>.</a:t>
            </a:r>
            <a:r>
              <a:rPr lang="uz-Cyrl-UZ" sz="2200" b="1" dirty="0" smtClean="0"/>
              <a:t> </a:t>
            </a:r>
            <a:r>
              <a:rPr lang="en-US" sz="2200" b="1" dirty="0" smtClean="0"/>
              <a:t> </a:t>
            </a:r>
            <a:endParaRPr lang="ru-RU" sz="2200" b="1" dirty="0" smtClean="0"/>
          </a:p>
          <a:p>
            <a:pPr marL="4037013" indent="0" algn="ctr">
              <a:buFont typeface="Wingdings" pitchFamily="2" charset="2"/>
              <a:buNone/>
            </a:pPr>
            <a:r>
              <a:rPr lang="en-US" sz="2200" b="1" dirty="0" err="1" smtClean="0"/>
              <a:t>Temperatura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artıwı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menen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onıń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tásirinde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valent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zonadaǵı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elektronlardıń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bir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bólimi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termik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qozǵalıp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qadaǵan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etilgen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zonadan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ótkizgishlik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zonasına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alatuǵın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energiyaǵa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iye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boladı</a:t>
            </a:r>
            <a:r>
              <a:rPr lang="en-US" sz="2200" b="1" dirty="0" smtClean="0"/>
              <a:t>.</a:t>
            </a:r>
            <a:r>
              <a:rPr lang="uz-Cyrl-UZ" sz="2200" b="1" dirty="0" smtClean="0"/>
              <a:t>  </a:t>
            </a:r>
            <a:endParaRPr lang="ru-RU" sz="2200" b="1" dirty="0" smtClean="0"/>
          </a:p>
          <a:p>
            <a:pPr marL="4037013" indent="0" algn="ctr">
              <a:buFont typeface="Wingdings" pitchFamily="2" charset="2"/>
              <a:buNone/>
            </a:pPr>
            <a:r>
              <a:rPr lang="en-US" sz="2200" b="1" dirty="0" err="1" smtClean="0"/>
              <a:t>Bul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halda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ótkizgishlik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zonasında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erkin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elektronlar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valent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zonada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bolsa</a:t>
            </a:r>
            <a:r>
              <a:rPr lang="en-US" sz="2200" b="1" dirty="0" smtClean="0"/>
              <a:t>, sol </a:t>
            </a:r>
            <a:r>
              <a:rPr lang="en-US" sz="2200" b="1" dirty="0" err="1" smtClean="0"/>
              <a:t>zonanı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taslap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ketken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elektronlardıń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energetik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halatları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payda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boladı</a:t>
            </a:r>
            <a:r>
              <a:rPr lang="en-US" sz="2200" b="1" dirty="0" smtClean="0"/>
              <a:t>.</a:t>
            </a:r>
            <a:r>
              <a:rPr lang="uz-Cyrl-UZ" sz="2200" b="1" dirty="0" smtClean="0"/>
              <a:t> </a:t>
            </a:r>
            <a:r>
              <a:rPr lang="ru-RU" sz="2200" b="1" dirty="0" smtClean="0"/>
              <a:t/>
            </a:r>
            <a:br>
              <a:rPr lang="ru-RU" sz="2200" b="1" dirty="0" smtClean="0"/>
            </a:br>
            <a:r>
              <a:rPr lang="ru-RU" sz="2200" dirty="0" smtClean="0"/>
              <a:t/>
            </a:r>
            <a:br>
              <a:rPr lang="ru-RU" sz="22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 smtClean="0"/>
          </a:p>
        </p:txBody>
      </p:sp>
      <p:pic>
        <p:nvPicPr>
          <p:cNvPr id="4" name="Рисунок 3" descr="C:\Users\Физика\Desktop\рисунки кирилица\231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16" y="2343144"/>
            <a:ext cx="2936632" cy="3800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2910" y="2143116"/>
            <a:ext cx="297039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cs typeface="Times New Roman" panose="02020603050405020304" pitchFamily="18" charset="0"/>
              </a:rPr>
              <a:t>Ótkizgishlik</a:t>
            </a:r>
            <a:r>
              <a:rPr lang="en-US" sz="2400" b="1" dirty="0" smtClean="0"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b="1" dirty="0" err="1" smtClean="0">
                <a:cs typeface="Times New Roman" panose="02020603050405020304" pitchFamily="18" charset="0"/>
              </a:rPr>
              <a:t>zonası</a:t>
            </a:r>
            <a:endParaRPr lang="ru-RU" sz="24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252" y="5814939"/>
            <a:ext cx="297039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cs typeface="Times New Roman" panose="02020603050405020304" pitchFamily="18" charset="0"/>
              </a:rPr>
              <a:t>Valent </a:t>
            </a:r>
            <a:r>
              <a:rPr lang="en-US" sz="2400" b="1" dirty="0" err="1" smtClean="0">
                <a:cs typeface="Times New Roman" panose="02020603050405020304" pitchFamily="18" charset="0"/>
              </a:rPr>
              <a:t>zonası</a:t>
            </a:r>
            <a:endParaRPr lang="ru-RU" sz="2400" b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9552" y="261920"/>
            <a:ext cx="8229600" cy="685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err="1" smtClean="0">
                <a:solidFill>
                  <a:schemeClr val="tx1"/>
                </a:solidFill>
              </a:rPr>
              <a:t>Qısqasha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juwmaq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8088" y="1166800"/>
            <a:ext cx="8867824" cy="5519768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400" dirty="0" smtClean="0"/>
              <a:t>    </a:t>
            </a:r>
          </a:p>
          <a:p>
            <a:pPr algn="just">
              <a:buNone/>
            </a:pPr>
            <a:r>
              <a:rPr lang="uz-Cyrl-UZ" sz="2400" dirty="0" smtClean="0"/>
              <a:t>	</a:t>
            </a:r>
            <a:r>
              <a:rPr lang="en-US" sz="2400" b="1" dirty="0" smtClean="0"/>
              <a:t> 	</a:t>
            </a:r>
            <a:r>
              <a:rPr lang="en-US" sz="2400" b="1" dirty="0" err="1" smtClean="0"/>
              <a:t>Joqarıdaǵılardan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áhmiyetli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juwmaq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shıǵadı</a:t>
            </a:r>
            <a:r>
              <a:rPr lang="en-US" sz="2400" b="1" dirty="0" smtClean="0"/>
              <a:t>:</a:t>
            </a:r>
            <a:endParaRPr lang="ru-RU" sz="2400" b="1" dirty="0" smtClean="0"/>
          </a:p>
          <a:p>
            <a:pPr algn="just">
              <a:buNone/>
            </a:pPr>
            <a:r>
              <a:rPr lang="ru-RU" sz="2400" b="1" dirty="0" smtClean="0"/>
              <a:t>	1. </a:t>
            </a:r>
            <a:r>
              <a:rPr lang="en-US" sz="2400" b="1" dirty="0" err="1" smtClean="0"/>
              <a:t>Menshikli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yarım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valent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elektronlardıń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zonasına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jetkilikli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arqalı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etiledi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Sonıń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menshikli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yarım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ótkizgishligi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qozdırılǵan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ótkizgishlik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;</a:t>
            </a:r>
            <a:endParaRPr lang="ru-RU" sz="2400" b="1" dirty="0" smtClean="0"/>
          </a:p>
          <a:p>
            <a:pPr algn="just">
              <a:buNone/>
            </a:pPr>
            <a:r>
              <a:rPr lang="ru-RU" sz="2400" b="1" dirty="0" smtClean="0"/>
              <a:t>	2. </a:t>
            </a:r>
            <a:r>
              <a:rPr lang="en-US" sz="2400" b="1" dirty="0" err="1" smtClean="0"/>
              <a:t>Qattı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yarım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dielektriklerge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bóliniwi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málim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shártli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tábiyatqa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Úy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temperaturasında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dielektrik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qásiyetke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almaz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joqarı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temperaturalarda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sezilerli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ótkizgishlikke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bolıp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yarım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qásiyetin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aladı</a:t>
            </a:r>
            <a:r>
              <a:rPr lang="en-US" sz="2400" b="1" dirty="0" smtClean="0"/>
              <a:t>.</a:t>
            </a:r>
            <a:endParaRPr lang="ru-RU" sz="2400" b="1" dirty="0" smtClean="0"/>
          </a:p>
          <a:p>
            <a:pPr algn="just">
              <a:buNone/>
            </a:pPr>
            <a:endParaRPr lang="ru-RU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952480" y="2162168"/>
            <a:ext cx="7329528" cy="13573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33400"/>
            <a:ext cx="8610600" cy="5943600"/>
          </a:xfrm>
          <a:ln w="38100">
            <a:solidFill>
              <a:srgbClr val="002060"/>
            </a:solidFill>
          </a:ln>
        </p:spPr>
        <p:txBody>
          <a:bodyPr>
            <a:normAutofit fontScale="32500" lnSpcReduction="20000"/>
          </a:bodyPr>
          <a:lstStyle/>
          <a:p>
            <a:pPr eaLnBrk="1" hangingPunct="1">
              <a:buFont typeface="Wingdings" pitchFamily="2" charset="2"/>
              <a:buNone/>
            </a:pPr>
            <a:endParaRPr lang="ru-RU" dirty="0" smtClean="0"/>
          </a:p>
          <a:p>
            <a:pPr algn="ctr" eaLnBrk="1" hangingPunct="1">
              <a:buFont typeface="Wingdings" pitchFamily="2" charset="2"/>
              <a:buNone/>
            </a:pPr>
            <a:endParaRPr lang="ru-RU" sz="51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7400" b="1" dirty="0" err="1" smtClean="0"/>
              <a:t>Menshikli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hám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kem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aralaspalı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yarım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ótkizgishlerde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elektron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yaki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gewek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gazları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aynımaǵan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gazlar</a:t>
            </a:r>
            <a:r>
              <a:rPr lang="uz-Cyrl-UZ" sz="7400" b="1" dirty="0" smtClean="0"/>
              <a:t> </a:t>
            </a:r>
            <a:endParaRPr lang="en-US" sz="7400" b="1" dirty="0" smtClean="0"/>
          </a:p>
          <a:p>
            <a:pPr algn="ctr" eaLnBrk="1" hangingPunct="1">
              <a:buFont typeface="Wingdings" pitchFamily="2" charset="2"/>
              <a:buNone/>
            </a:pPr>
            <a:endParaRPr lang="uz-Cyrl-UZ" sz="7400" b="1" dirty="0" smtClean="0"/>
          </a:p>
          <a:p>
            <a:pPr algn="ctr" eaLnBrk="1" hangingPunct="1">
              <a:buFont typeface="Wingdings" pitchFamily="2" charset="2"/>
              <a:buNone/>
            </a:pPr>
            <a:endParaRPr lang="uz-Cyrl-UZ" sz="6500" b="1" dirty="0" smtClean="0"/>
          </a:p>
          <a:p>
            <a:pPr algn="ctr" eaLnBrk="1" hangingPunct="1">
              <a:buFont typeface="Wingdings" pitchFamily="2" charset="2"/>
              <a:buNone/>
            </a:pPr>
            <a:endParaRPr lang="uz-Cyrl-UZ" sz="6500" b="1" dirty="0" smtClean="0"/>
          </a:p>
          <a:p>
            <a:pPr algn="ctr" eaLnBrk="1" hangingPunct="1">
              <a:buFont typeface="Wingdings" pitchFamily="2" charset="2"/>
              <a:buNone/>
            </a:pPr>
            <a:endParaRPr lang="uz-Cyrl-UZ" sz="6500" b="1" dirty="0" smtClean="0"/>
          </a:p>
          <a:p>
            <a:pPr algn="ctr" eaLnBrk="1" hangingPunct="1">
              <a:buFont typeface="Wingdings" pitchFamily="2" charset="2"/>
              <a:buNone/>
            </a:pPr>
            <a:endParaRPr lang="uz-Cyrl-UZ" sz="6500" b="1" dirty="0" smtClean="0"/>
          </a:p>
          <a:p>
            <a:pPr algn="ctr" eaLnBrk="1" hangingPunct="1">
              <a:buFont typeface="Wingdings" pitchFamily="2" charset="2"/>
              <a:buNone/>
            </a:pPr>
            <a:endParaRPr lang="uz-Cyrl-UZ" sz="6500" b="1" dirty="0" smtClean="0"/>
          </a:p>
          <a:p>
            <a:pPr algn="ctr" eaLnBrk="1" hangingPunct="1">
              <a:buFont typeface="Wingdings" pitchFamily="2" charset="2"/>
              <a:buNone/>
            </a:pPr>
            <a:endParaRPr lang="uz-Cyrl-UZ" sz="6500" b="1" dirty="0" smtClean="0"/>
          </a:p>
          <a:p>
            <a:pPr algn="ctr" eaLnBrk="1" hangingPunct="1">
              <a:buFont typeface="Wingdings" pitchFamily="2" charset="2"/>
              <a:buNone/>
            </a:pPr>
            <a:endParaRPr lang="uz-Cyrl-UZ" sz="6500" b="1" dirty="0" smtClean="0"/>
          </a:p>
          <a:p>
            <a:pPr algn="ctr" eaLnBrk="1" hangingPunct="1">
              <a:buFont typeface="Wingdings" pitchFamily="2" charset="2"/>
              <a:buNone/>
            </a:pPr>
            <a:endParaRPr lang="uz-Cyrl-UZ" sz="6500" b="1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7400" b="1" dirty="0" smtClean="0"/>
              <a:t> </a:t>
            </a:r>
            <a:r>
              <a:rPr lang="en-US" sz="7400" b="1" dirty="0" err="1" smtClean="0"/>
              <a:t>hám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olardıń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halatlar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boyınsha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bólistiriliwi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Maksvell</a:t>
            </a:r>
            <a:r>
              <a:rPr lang="en-US" sz="7400" b="1" dirty="0" smtClean="0"/>
              <a:t> - </a:t>
            </a:r>
            <a:r>
              <a:rPr lang="en-US" sz="7400" b="1" dirty="0" err="1" smtClean="0"/>
              <a:t>Bolcman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klassikalıq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statistikası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menen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ańlatıladı</a:t>
            </a:r>
            <a:r>
              <a:rPr lang="en-US" sz="7400" b="1" dirty="0" smtClean="0"/>
              <a:t>. </a:t>
            </a:r>
            <a:r>
              <a:rPr lang="en-US" sz="7400" b="1" dirty="0" err="1" smtClean="0"/>
              <a:t>Bunday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yarım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ótkizgishlerde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erkin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zaryad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tasıwshılar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koncentraciyası</a:t>
            </a:r>
            <a:r>
              <a:rPr lang="en-US" sz="7400" b="1" dirty="0" smtClean="0"/>
              <a:t>          Fermi </a:t>
            </a:r>
            <a:r>
              <a:rPr lang="en-US" sz="7400" b="1" dirty="0" err="1" smtClean="0"/>
              <a:t>qáddi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hám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temperaturaǵa</a:t>
            </a:r>
            <a:r>
              <a:rPr lang="en-US" sz="7400" b="1" dirty="0" smtClean="0"/>
              <a:t> </a:t>
            </a:r>
            <a:r>
              <a:rPr lang="en-US" sz="7400" b="1" dirty="0" err="1" smtClean="0"/>
              <a:t>ǵárezli</a:t>
            </a:r>
            <a:r>
              <a:rPr lang="en-US" sz="7400" b="1" dirty="0" smtClean="0"/>
              <a:t>.</a:t>
            </a:r>
            <a:endParaRPr lang="ru-RU" sz="7400" dirty="0" smtClean="0"/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  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   </a:t>
            </a:r>
            <a:endParaRPr lang="ru-RU" b="1" i="1" dirty="0" smtClean="0"/>
          </a:p>
          <a:p>
            <a:pPr eaLnBrk="1" hangingPunct="1">
              <a:buFont typeface="Wingdings" pitchFamily="2" charset="2"/>
              <a:buNone/>
            </a:pPr>
            <a:endParaRPr lang="ru-RU" b="1" i="1" dirty="0" smtClean="0">
              <a:latin typeface="Times New Roman" pitchFamily="18" charset="0"/>
            </a:endParaRP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585896" y="2252656"/>
          <a:ext cx="62103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Формула" r:id="rId4" imgW="2336800" imgH="431800" progId="Equation.3">
                  <p:embed/>
                </p:oleObj>
              </mc:Choice>
              <mc:Fallback>
                <p:oleObj name="Формула" r:id="rId4" imgW="2336800" imgH="431800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896" y="2252656"/>
                        <a:ext cx="62103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6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61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61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61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32"/>
  <p:tag name="ISPRING_ULTRA_SCORM_DURATION" val="3600"/>
  <p:tag name="ISPRING_SCORM_RATE_SLIDES" val="0"/>
  <p:tag name="ISPRING_SCORM_RATE_QUIZZES" val="0"/>
  <p:tag name="ISPRING_SCORM_PASSING_SCORE" val="0.0000000000"/>
  <p:tag name="ISPRING_RESOURCE_PATHS_HASH_2" val="39cdd6d6bf4a95b32adfba7ad3069f54af35c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heme/theme1.xml><?xml version="1.0" encoding="utf-8"?>
<a:theme xmlns:a="http://schemas.openxmlformats.org/drawingml/2006/main" name="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18794</TotalTime>
  <Words>736</Words>
  <Application>Microsoft Office PowerPoint</Application>
  <PresentationFormat>Экран (4:3)</PresentationFormat>
  <Paragraphs>164</Paragraphs>
  <Slides>22</Slides>
  <Notes>18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4" baseType="lpstr">
      <vt:lpstr>Office Theme</vt:lpstr>
      <vt:lpstr>Формула</vt:lpstr>
      <vt:lpstr>ЭЛЕКТРОДИНАМИКА</vt:lpstr>
      <vt:lpstr>QattÍ deneler fizikasÍ</vt:lpstr>
      <vt:lpstr>Презентация PowerPoint</vt:lpstr>
      <vt:lpstr>Lеkсiya rеjеsi</vt:lpstr>
      <vt:lpstr>Презентация PowerPoint</vt:lpstr>
      <vt:lpstr>Презентация PowerPoint</vt:lpstr>
      <vt:lpstr>Презентация PowerPoint</vt:lpstr>
      <vt:lpstr> Qısqasha juwmaq </vt:lpstr>
      <vt:lpstr>Презентация PowerPoint</vt:lpstr>
      <vt:lpstr>  Joqarıdaǵı funkciyanıń sheshimi ótkizgishlik zonasındaǵı elektronlar hám valent zonasındaǵı gewekler koncentraciyalarınıń ańlatpaların beredi.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Yarım ótkizgishtiń menshikli ótkizgishligi hám salıstırmalı qarsılıǵınıń temperaturaǵa ǵárezlilik sızılmaları  </vt:lpstr>
      <vt:lpstr>Презентация PowerPoint</vt:lpstr>
      <vt:lpstr>Презентация PowerPoint</vt:lpstr>
      <vt:lpstr>PAYDALANÍLǴAN ÁDEBIYAТLAR</vt:lpstr>
      <vt:lpstr>Презентация PowerPoint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</dc:title>
  <cp:lastModifiedBy>admin</cp:lastModifiedBy>
  <cp:revision>433</cp:revision>
  <dcterms:modified xsi:type="dcterms:W3CDTF">2023-03-12T14:48:31Z</dcterms:modified>
</cp:coreProperties>
</file>